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8" r:id="rId5"/>
    <p:sldId id="260" r:id="rId6"/>
    <p:sldId id="261" r:id="rId7"/>
    <p:sldId id="266" r:id="rId8"/>
    <p:sldId id="262" r:id="rId9"/>
    <p:sldId id="267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2596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99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7463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928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1062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1387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0788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4359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82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3069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4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562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820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0253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6253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392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54D75-83D0-4B27-AD00-DAD4C5FA58A6}" type="datetimeFigureOut">
              <a:rPr lang="en-CA" smtClean="0"/>
              <a:t>27/06/2016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094B7DE-1733-4711-AEFE-5CF21E17B2FF}" type="slidenum">
              <a:rPr lang="en-CA" smtClean="0"/>
              <a:t>‹Nº›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6069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9397" y="3535678"/>
            <a:ext cx="9156879" cy="1615871"/>
          </a:xfrm>
        </p:spPr>
        <p:txBody>
          <a:bodyPr>
            <a:noAutofit/>
          </a:bodyPr>
          <a:lstStyle/>
          <a:p>
            <a:pPr algn="just"/>
            <a:r>
              <a:rPr lang="es-ES" sz="2800" b="1" dirty="0" smtClean="0"/>
              <a:t>Las cooperativas en el modelo cubano de desarrollo económico y social</a:t>
            </a:r>
          </a:p>
          <a:p>
            <a:pPr algn="l"/>
            <a:r>
              <a:rPr lang="es-ES" sz="2400" b="1" dirty="0" smtClean="0"/>
              <a:t>Beatriz Díaz, FLACSO Cuba</a:t>
            </a:r>
            <a:endParaRPr lang="en-CA" sz="24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1622739" y="399246"/>
            <a:ext cx="7765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err="1" smtClean="0">
                <a:solidFill>
                  <a:schemeClr val="accent1"/>
                </a:solidFill>
              </a:rPr>
              <a:t>Encuentro</a:t>
            </a:r>
            <a:r>
              <a:rPr lang="en-CA" sz="3200" dirty="0" smtClean="0">
                <a:solidFill>
                  <a:schemeClr val="accent1"/>
                </a:solidFill>
              </a:rPr>
              <a:t> de </a:t>
            </a:r>
            <a:r>
              <a:rPr lang="en-CA" sz="3200" dirty="0" err="1" smtClean="0">
                <a:solidFill>
                  <a:schemeClr val="accent1"/>
                </a:solidFill>
              </a:rPr>
              <a:t>Fil</a:t>
            </a:r>
            <a:r>
              <a:rPr lang="es-ES" sz="3200" dirty="0" err="1" smtClean="0">
                <a:solidFill>
                  <a:schemeClr val="accent1"/>
                </a:solidFill>
              </a:rPr>
              <a:t>ósofos</a:t>
            </a:r>
            <a:r>
              <a:rPr lang="es-ES" sz="3200" dirty="0" smtClean="0">
                <a:solidFill>
                  <a:schemeClr val="accent1"/>
                </a:solidFill>
              </a:rPr>
              <a:t> Cuba – Estados Unidos</a:t>
            </a:r>
            <a:endParaRPr lang="en-CA" sz="3200" dirty="0">
              <a:solidFill>
                <a:schemeClr val="accent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75764" y="1918953"/>
            <a:ext cx="874475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90C226"/>
                </a:solidFill>
              </a:rPr>
              <a:t>Facultad</a:t>
            </a:r>
            <a:r>
              <a:rPr lang="en-CA" sz="2800" dirty="0">
                <a:solidFill>
                  <a:srgbClr val="90C226"/>
                </a:solidFill>
              </a:rPr>
              <a:t> de </a:t>
            </a:r>
            <a:r>
              <a:rPr lang="es-ES" sz="2800" dirty="0" smtClean="0">
                <a:solidFill>
                  <a:srgbClr val="90C226"/>
                </a:solidFill>
              </a:rPr>
              <a:t>Filosofía e Historia, </a:t>
            </a:r>
            <a:r>
              <a:rPr lang="es-ES" sz="2800" dirty="0">
                <a:solidFill>
                  <a:srgbClr val="90C226"/>
                </a:solidFill>
              </a:rPr>
              <a:t>Universidad de La Habana</a:t>
            </a:r>
            <a:r>
              <a:rPr lang="es-ES" sz="2200" dirty="0">
                <a:solidFill>
                  <a:srgbClr val="90C226"/>
                </a:solidFill>
              </a:rPr>
              <a:t/>
            </a:r>
            <a:br>
              <a:rPr lang="es-ES" sz="2200" dirty="0">
                <a:solidFill>
                  <a:srgbClr val="90C226"/>
                </a:solidFill>
              </a:rPr>
            </a:br>
            <a:r>
              <a:rPr lang="es-ES" sz="2200" dirty="0">
                <a:solidFill>
                  <a:srgbClr val="90C226"/>
                </a:solidFill>
              </a:rPr>
              <a:t>junio </a:t>
            </a:r>
            <a:r>
              <a:rPr lang="es-ES" sz="2200" dirty="0" smtClean="0">
                <a:solidFill>
                  <a:srgbClr val="90C226"/>
                </a:solidFill>
              </a:rPr>
              <a:t>27, </a:t>
            </a:r>
            <a:r>
              <a:rPr lang="es-ES" sz="2200" dirty="0">
                <a:solidFill>
                  <a:srgbClr val="90C226"/>
                </a:solidFill>
              </a:rPr>
              <a:t>2016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23741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Principales problemas en el desarrollo de este proceso de transición</a:t>
            </a:r>
            <a:endParaRPr lang="en-CA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110962"/>
          </a:xfrm>
        </p:spPr>
        <p:txBody>
          <a:bodyPr>
            <a:noAutofit/>
          </a:bodyPr>
          <a:lstStyle/>
          <a:p>
            <a:pPr algn="just"/>
            <a:r>
              <a:rPr lang="es-ES" sz="2400" b="1" dirty="0" smtClean="0"/>
              <a:t>Gran </a:t>
            </a:r>
            <a:r>
              <a:rPr lang="es-ES" sz="2400" b="1" dirty="0"/>
              <a:t>diversidad de normas jurídicas y </a:t>
            </a:r>
            <a:r>
              <a:rPr lang="es-ES" sz="2400" b="1" dirty="0" smtClean="0"/>
              <a:t>resoluciones, las que también son de corta duración y repetidamente modificadas</a:t>
            </a:r>
            <a:endParaRPr lang="en-CA" sz="2400" dirty="0"/>
          </a:p>
          <a:p>
            <a:pPr algn="just"/>
            <a:r>
              <a:rPr lang="es-ES" sz="2400" b="1" dirty="0"/>
              <a:t>F</a:t>
            </a:r>
            <a:r>
              <a:rPr lang="es-ES" sz="2400" b="1" dirty="0" smtClean="0"/>
              <a:t>alta </a:t>
            </a:r>
            <a:r>
              <a:rPr lang="es-ES" sz="2400" b="1" dirty="0"/>
              <a:t>de integración del sector </a:t>
            </a:r>
            <a:endParaRPr lang="en-CA" sz="2400" dirty="0"/>
          </a:p>
          <a:p>
            <a:pPr algn="just"/>
            <a:r>
              <a:rPr lang="es-ES" sz="2400" b="1" dirty="0"/>
              <a:t>No existencia de una autoridad </a:t>
            </a:r>
            <a:r>
              <a:rPr lang="es-ES" sz="2400" b="1" dirty="0" smtClean="0"/>
              <a:t>única</a:t>
            </a:r>
          </a:p>
          <a:p>
            <a:pPr algn="just"/>
            <a:r>
              <a:rPr lang="es-ES" sz="2400" b="1" dirty="0" smtClean="0"/>
              <a:t>Lentitud y complejidad del proceso de aprobación de nuevas cooperativas</a:t>
            </a:r>
          </a:p>
          <a:p>
            <a:pPr algn="just"/>
            <a:r>
              <a:rPr lang="es-ES" sz="2400" b="1" dirty="0" smtClean="0"/>
              <a:t>Muchos de estos problemas centrados en las relaciones de las cooperativas con el Estado</a:t>
            </a:r>
          </a:p>
          <a:p>
            <a:pPr marL="0" indent="0" algn="just">
              <a:buNone/>
            </a:pPr>
            <a:endParaRPr lang="es-ES" sz="2400" b="1" dirty="0" smtClean="0"/>
          </a:p>
          <a:p>
            <a:pPr algn="just"/>
            <a:endParaRPr lang="en-CA" sz="2400" dirty="0"/>
          </a:p>
          <a:p>
            <a:pPr algn="just"/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895931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En los documentos del VII Congreso PCC</a:t>
            </a:r>
            <a:endParaRPr lang="en-CA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9151" y="2665926"/>
            <a:ext cx="8853033" cy="3940935"/>
          </a:xfrm>
        </p:spPr>
        <p:txBody>
          <a:bodyPr>
            <a:noAutofit/>
          </a:bodyPr>
          <a:lstStyle/>
          <a:p>
            <a:pPr algn="just"/>
            <a:r>
              <a:rPr lang="es-ES" sz="2200" b="1" dirty="0" smtClean="0"/>
              <a:t>La </a:t>
            </a:r>
            <a:r>
              <a:rPr lang="es-ES" sz="2200" b="1" dirty="0"/>
              <a:t>propiedad cooperativa como una de las formas de propiedad de los medios de </a:t>
            </a:r>
            <a:r>
              <a:rPr lang="es-ES" sz="2200" b="1" dirty="0" smtClean="0"/>
              <a:t>producción</a:t>
            </a:r>
            <a:r>
              <a:rPr lang="es-ES" sz="2200" b="1" dirty="0"/>
              <a:t> </a:t>
            </a:r>
            <a:r>
              <a:rPr lang="es-ES" sz="2200" b="1" dirty="0" smtClean="0"/>
              <a:t>(párrafo 120) </a:t>
            </a:r>
          </a:p>
          <a:p>
            <a:pPr algn="just"/>
            <a:r>
              <a:rPr lang="es-ES" sz="2200" b="1" dirty="0" smtClean="0"/>
              <a:t>Se </a:t>
            </a:r>
            <a:r>
              <a:rPr lang="es-ES" sz="2200" b="1" dirty="0"/>
              <a:t>presentan sus </a:t>
            </a:r>
            <a:r>
              <a:rPr lang="es-ES" sz="2200" b="1" dirty="0" smtClean="0"/>
              <a:t>características</a:t>
            </a:r>
            <a:r>
              <a:rPr lang="es-ES" sz="2200" b="1" dirty="0"/>
              <a:t> </a:t>
            </a:r>
            <a:r>
              <a:rPr lang="es-ES" sz="2200" b="1" dirty="0" smtClean="0"/>
              <a:t>(párrafos 158-167)</a:t>
            </a:r>
          </a:p>
          <a:p>
            <a:pPr algn="just"/>
            <a:r>
              <a:rPr lang="es-ES" sz="2200" b="1" dirty="0"/>
              <a:t>S</a:t>
            </a:r>
            <a:r>
              <a:rPr lang="es-ES" sz="2200" b="1" dirty="0" smtClean="0"/>
              <a:t>e </a:t>
            </a:r>
            <a:r>
              <a:rPr lang="es-ES" sz="2200" b="1" dirty="0"/>
              <a:t>prevé que existan cooperativas de 2do. </a:t>
            </a:r>
            <a:r>
              <a:rPr lang="es-ES" sz="2200" b="1" dirty="0" smtClean="0"/>
              <a:t>Grado  </a:t>
            </a:r>
            <a:r>
              <a:rPr lang="es-ES" sz="2200" b="1" dirty="0"/>
              <a:t>(aunque no se las denomina así</a:t>
            </a:r>
            <a:r>
              <a:rPr lang="es-ES" sz="2200" b="1" dirty="0" smtClean="0"/>
              <a:t>) (párrafo 167)</a:t>
            </a:r>
          </a:p>
          <a:p>
            <a:pPr algn="just"/>
            <a:r>
              <a:rPr lang="es-ES" sz="2200" b="1" dirty="0" smtClean="0"/>
              <a:t>Se identifican como entidades del sistema empresarial (párrafo 195)</a:t>
            </a:r>
            <a:endParaRPr lang="en-CA" sz="2200" b="1" dirty="0"/>
          </a:p>
          <a:p>
            <a:pPr algn="just"/>
            <a:r>
              <a:rPr lang="es-ES" sz="2200" b="1" dirty="0" smtClean="0"/>
              <a:t>Se reconoce la </a:t>
            </a:r>
            <a:r>
              <a:rPr lang="es-ES" sz="2200" b="1" dirty="0"/>
              <a:t>propiedad de organizaciones políticas, de masas, sociales y otras formas </a:t>
            </a:r>
            <a:r>
              <a:rPr lang="es-ES" sz="2200" b="1" dirty="0" smtClean="0"/>
              <a:t>asociativas (párrafos 187-191), las cuales </a:t>
            </a:r>
            <a:r>
              <a:rPr lang="es-ES" sz="2200" b="1" dirty="0"/>
              <a:t>pueden tener entidades </a:t>
            </a:r>
            <a:r>
              <a:rPr lang="es-ES" sz="2200" b="1" dirty="0" smtClean="0"/>
              <a:t>empresariales</a:t>
            </a:r>
            <a:r>
              <a:rPr lang="es-ES" sz="2200" b="1" dirty="0"/>
              <a:t> </a:t>
            </a:r>
            <a:r>
              <a:rPr lang="es-ES" sz="2200" b="1" dirty="0" smtClean="0"/>
              <a:t>(párrafo  198)</a:t>
            </a:r>
            <a:endParaRPr lang="en-CA" sz="2200" b="1" dirty="0"/>
          </a:p>
          <a:p>
            <a:pPr algn="just"/>
            <a:endParaRPr lang="en-CA" sz="2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607" y="1479550"/>
            <a:ext cx="3873500" cy="9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88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6381" y="378004"/>
            <a:ext cx="10515600" cy="1325563"/>
          </a:xfrm>
        </p:spPr>
        <p:txBody>
          <a:bodyPr/>
          <a:lstStyle/>
          <a:p>
            <a:r>
              <a:rPr lang="es-ES" b="1" dirty="0" smtClean="0"/>
              <a:t>Cómo pueden contribuir las cooperativas</a:t>
            </a:r>
            <a:br>
              <a:rPr lang="es-ES" b="1" dirty="0" smtClean="0"/>
            </a:br>
            <a:r>
              <a:rPr lang="es-ES" b="1" dirty="0" smtClean="0"/>
              <a:t>al desarrollo económico y social cubano</a:t>
            </a:r>
            <a:r>
              <a:rPr lang="es-ES" b="1" dirty="0" smtClean="0"/>
              <a:t> </a:t>
            </a:r>
            <a:endParaRPr lang="en-CA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ES" sz="2800" dirty="0" smtClean="0"/>
              <a:t>Ampliación y diversificación del sector cooperativo:</a:t>
            </a:r>
          </a:p>
          <a:p>
            <a:pPr algn="just"/>
            <a:r>
              <a:rPr lang="es-ES" sz="2800" dirty="0"/>
              <a:t>Mixtas de productores y consumidores</a:t>
            </a:r>
            <a:endParaRPr lang="en-CA" sz="2800" dirty="0"/>
          </a:p>
          <a:p>
            <a:pPr algn="just"/>
            <a:r>
              <a:rPr lang="es-ES" sz="2800" dirty="0"/>
              <a:t>De servicios personales a domicilio (atención a la población 3ª. Edad)</a:t>
            </a:r>
            <a:endParaRPr lang="en-CA" sz="2800" dirty="0"/>
          </a:p>
          <a:p>
            <a:pPr algn="just"/>
            <a:r>
              <a:rPr lang="es-ES" sz="2800" dirty="0"/>
              <a:t>Integración con los órganos del Poder Popular con vistas al desarrollo local, hacia la integración horizontal.</a:t>
            </a:r>
            <a:endParaRPr lang="en-CA" sz="2800" dirty="0"/>
          </a:p>
          <a:p>
            <a:pPr algn="just"/>
            <a:r>
              <a:rPr lang="es-ES" sz="2800" dirty="0" smtClean="0"/>
              <a:t>Principio de responsabilidad social cooperativa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4132962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Antecedentes</a:t>
            </a:r>
            <a:endParaRPr lang="en-CA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2800" b="1" dirty="0" smtClean="0"/>
              <a:t>Siglo XIX, 3 objetivos estrechamente unidos</a:t>
            </a:r>
            <a:r>
              <a:rPr lang="es-ES" sz="2800" dirty="0" smtClean="0"/>
              <a:t>:</a:t>
            </a:r>
          </a:p>
          <a:p>
            <a:pPr lvl="0"/>
            <a:r>
              <a:rPr lang="es-ES" sz="2800" b="1" dirty="0" smtClean="0"/>
              <a:t>Independencia de España</a:t>
            </a:r>
            <a:endParaRPr lang="en-CA" sz="2800" dirty="0"/>
          </a:p>
          <a:p>
            <a:pPr lvl="0"/>
            <a:r>
              <a:rPr lang="es-ES" sz="2800" b="1" dirty="0" smtClean="0"/>
              <a:t>Fin de la esclavitud</a:t>
            </a:r>
            <a:endParaRPr lang="en-CA" sz="2800" dirty="0"/>
          </a:p>
          <a:p>
            <a:pPr lvl="0"/>
            <a:r>
              <a:rPr lang="es-ES" sz="2800" b="1" dirty="0" smtClean="0"/>
              <a:t>Justicia social</a:t>
            </a:r>
            <a:endParaRPr lang="en-CA" sz="2800" dirty="0" smtClean="0"/>
          </a:p>
          <a:p>
            <a:pPr marL="0" lvl="0" indent="0">
              <a:buNone/>
            </a:pPr>
            <a:endParaRPr lang="en-CA" sz="2800" dirty="0" smtClean="0"/>
          </a:p>
          <a:p>
            <a:pPr marL="0" indent="0">
              <a:buNone/>
            </a:pP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344656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Fidel Castro</a:t>
            </a:r>
            <a:endParaRPr lang="en-CA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1426493"/>
            <a:ext cx="9007579" cy="5025822"/>
          </a:xfrm>
        </p:spPr>
        <p:txBody>
          <a:bodyPr>
            <a:noAutofit/>
          </a:bodyPr>
          <a:lstStyle/>
          <a:p>
            <a:pPr algn="just"/>
            <a:r>
              <a:rPr lang="es-ES" sz="2400" dirty="0" smtClean="0"/>
              <a:t>Discurso en la Asamblea General de Naciones Unidas, octubre de 1979:</a:t>
            </a:r>
          </a:p>
          <a:p>
            <a:pPr algn="just"/>
            <a:endParaRPr lang="es-ES" sz="2400" dirty="0"/>
          </a:p>
          <a:p>
            <a:pPr algn="just"/>
            <a:r>
              <a:rPr lang="es-ES" sz="2400" dirty="0" smtClean="0"/>
              <a:t>“Desarrollo no es solo agricultura e industrialización, desarrollo es sobre todo el bienestar del ser humano, que debe ser el principio y el fin de todo esfuerzo por el desarrollo.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611162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Concepción marxista del desarrollo</a:t>
            </a:r>
            <a:endParaRPr lang="en-CA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La participación social y política: Al transformar la realidad, las personas se transforman a si mismas.</a:t>
            </a:r>
          </a:p>
          <a:p>
            <a:r>
              <a:rPr lang="es-ES" sz="3600" dirty="0" smtClean="0"/>
              <a:t>Principio de solidaridad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731516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En el contexto cubano:</a:t>
            </a:r>
            <a:endParaRPr lang="en-CA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5156" y="1387856"/>
            <a:ext cx="9118242" cy="5257643"/>
          </a:xfrm>
        </p:spPr>
        <p:txBody>
          <a:bodyPr>
            <a:noAutofit/>
          </a:bodyPr>
          <a:lstStyle/>
          <a:p>
            <a:pPr algn="just"/>
            <a:r>
              <a:rPr lang="es-ES" sz="2800" dirty="0" smtClean="0"/>
              <a:t>Socialismo y cooperativismo: base común de valores y principios de humanismo y solidaridad.</a:t>
            </a:r>
          </a:p>
          <a:p>
            <a:pPr algn="just"/>
            <a:r>
              <a:rPr lang="es-ES" sz="2800" dirty="0" smtClean="0"/>
              <a:t>Elevado compromiso entre los académicos por contribuir al desarrollo.</a:t>
            </a:r>
          </a:p>
          <a:p>
            <a:pPr algn="just"/>
            <a:r>
              <a:rPr lang="es-ES" sz="2800" dirty="0" smtClean="0"/>
              <a:t>Existen:</a:t>
            </a:r>
          </a:p>
          <a:p>
            <a:pPr marL="0" indent="0" algn="just">
              <a:buNone/>
            </a:pPr>
            <a:r>
              <a:rPr lang="es-ES" sz="2800" dirty="0"/>
              <a:t> </a:t>
            </a:r>
            <a:r>
              <a:rPr lang="es-ES" sz="2800" dirty="0" smtClean="0"/>
              <a:t>  Cooperativas</a:t>
            </a:r>
          </a:p>
          <a:p>
            <a:pPr marL="0" indent="0" algn="just">
              <a:buNone/>
            </a:pPr>
            <a:r>
              <a:rPr lang="es-ES" sz="2800" dirty="0"/>
              <a:t> </a:t>
            </a:r>
            <a:r>
              <a:rPr lang="es-ES" sz="2800" dirty="0" smtClean="0"/>
              <a:t>  Asociaciones</a:t>
            </a:r>
          </a:p>
          <a:p>
            <a:pPr marL="0" indent="0" algn="just">
              <a:buNone/>
            </a:pPr>
            <a:r>
              <a:rPr lang="es-ES" sz="2800" dirty="0" smtClean="0"/>
              <a:t>   Fundaciones</a:t>
            </a:r>
          </a:p>
          <a:p>
            <a:pPr marL="0" indent="0" algn="just">
              <a:buNone/>
            </a:pPr>
            <a:r>
              <a:rPr lang="es-ES" sz="2800" dirty="0" smtClean="0"/>
              <a:t>(pero las dos últimas no suelen tener actividad económica)</a:t>
            </a:r>
          </a:p>
          <a:p>
            <a:pPr algn="just"/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614169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Cooperativas agrícolas</a:t>
            </a:r>
            <a:endParaRPr lang="en-CA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197735"/>
            <a:ext cx="8596668" cy="5486400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endParaRPr lang="en-CA" sz="2400" dirty="0"/>
          </a:p>
          <a:p>
            <a:pPr algn="just"/>
            <a:r>
              <a:rPr lang="es-ES" sz="2400" b="1" dirty="0"/>
              <a:t>5092 de diversos tipos. </a:t>
            </a:r>
            <a:r>
              <a:rPr lang="es-ES" sz="2400" b="1" dirty="0" smtClean="0"/>
              <a:t>(</a:t>
            </a:r>
            <a:r>
              <a:rPr lang="en-CA" sz="2400" b="1" dirty="0" smtClean="0"/>
              <a:t>1 690 UBPC,  </a:t>
            </a:r>
            <a:r>
              <a:rPr lang="en-CA" sz="2400" b="1" dirty="0"/>
              <a:t>894 </a:t>
            </a:r>
            <a:r>
              <a:rPr lang="en-CA" sz="2400" b="1" dirty="0" smtClean="0"/>
              <a:t>CPA, 2 508 CCS).</a:t>
            </a:r>
            <a:endParaRPr lang="en-CA" sz="2400" dirty="0"/>
          </a:p>
          <a:p>
            <a:pPr algn="just"/>
            <a:r>
              <a:rPr lang="es-ES" sz="2400" b="1" dirty="0"/>
              <a:t>Gradual proceso de democratización de la gestión de la tierra (reformas agrarias 1959 y 61; creación UBPC 1993; distribución de tierras en usufructo a partir de 2008</a:t>
            </a:r>
            <a:r>
              <a:rPr lang="es-ES" sz="2400" b="1" dirty="0" smtClean="0"/>
              <a:t>).</a:t>
            </a:r>
          </a:p>
          <a:p>
            <a:pPr algn="just"/>
            <a:r>
              <a:rPr lang="es-ES" sz="2400" b="1" dirty="0" smtClean="0"/>
              <a:t>Han recibido del Estado créditos y asistencia técnica.</a:t>
            </a:r>
            <a:endParaRPr lang="en-CA" sz="2400" dirty="0"/>
          </a:p>
          <a:p>
            <a:pPr algn="just"/>
            <a:r>
              <a:rPr lang="es-ES" sz="2400" b="1" dirty="0" smtClean="0"/>
              <a:t>Los pequeños campesinos, cooperativistas y </a:t>
            </a:r>
            <a:r>
              <a:rPr lang="es-ES" sz="2400" b="1" dirty="0" err="1" smtClean="0"/>
              <a:t>usufructurarios</a:t>
            </a:r>
            <a:r>
              <a:rPr lang="es-ES" sz="2400" b="1" dirty="0" smtClean="0"/>
              <a:t> </a:t>
            </a:r>
            <a:r>
              <a:rPr lang="es-ES" sz="2400" b="1" dirty="0"/>
              <a:t>g</a:t>
            </a:r>
            <a:r>
              <a:rPr lang="es-ES" sz="2400" b="1" dirty="0" smtClean="0"/>
              <a:t>estionan </a:t>
            </a:r>
            <a:r>
              <a:rPr lang="es-ES" sz="2400" b="1" dirty="0"/>
              <a:t>el </a:t>
            </a:r>
            <a:r>
              <a:rPr lang="es-ES" sz="2400" b="1" dirty="0" smtClean="0"/>
              <a:t>70% </a:t>
            </a:r>
            <a:r>
              <a:rPr lang="es-ES" sz="2400" b="1" dirty="0"/>
              <a:t>de la tierra agrícola y producen el </a:t>
            </a:r>
            <a:r>
              <a:rPr lang="es-ES" sz="2400" b="1" dirty="0" smtClean="0"/>
              <a:t>75% </a:t>
            </a:r>
            <a:r>
              <a:rPr lang="es-ES" sz="2400" b="1" dirty="0"/>
              <a:t>de los alimentos para el consumo interno. </a:t>
            </a:r>
            <a:endParaRPr lang="es-ES" sz="2400" b="1" dirty="0" smtClean="0"/>
          </a:p>
          <a:p>
            <a:pPr algn="just"/>
            <a:r>
              <a:rPr lang="es-ES" sz="2400" b="1" dirty="0" smtClean="0"/>
              <a:t>Desarrollo </a:t>
            </a:r>
            <a:r>
              <a:rPr lang="es-ES" sz="2400" b="1" dirty="0"/>
              <a:t>de la agroecología. </a:t>
            </a:r>
            <a:endParaRPr lang="en-CA" sz="2400" dirty="0"/>
          </a:p>
          <a:p>
            <a:pPr algn="just"/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65574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Estructura porcentual de la superficie agrícola</a:t>
            </a:r>
            <a:endParaRPr lang="en-CA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8852"/>
          <a:stretch/>
        </p:blipFill>
        <p:spPr>
          <a:xfrm>
            <a:off x="1645625" y="1840247"/>
            <a:ext cx="6571096" cy="440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927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Cooperativas no agrícolas</a:t>
            </a:r>
            <a:endParaRPr lang="en-CA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ES" sz="2400" b="1" dirty="0" smtClean="0"/>
              <a:t>Surgen a partir del VI Congreso del Partido Comunista de Cuba (2011)</a:t>
            </a:r>
          </a:p>
          <a:p>
            <a:pPr algn="just"/>
            <a:r>
              <a:rPr lang="es-ES" sz="2400" b="1" dirty="0" smtClean="0"/>
              <a:t>En la actualidad, 383. Hay otras aprobadas y en proceso de constitución.</a:t>
            </a:r>
          </a:p>
          <a:p>
            <a:pPr algn="just"/>
            <a:r>
              <a:rPr lang="es-ES" sz="2400" b="1" dirty="0" smtClean="0"/>
              <a:t>Dos orígenes: instituciones del Estado y propia iniciativa  </a:t>
            </a:r>
          </a:p>
          <a:p>
            <a:pPr algn="just"/>
            <a:r>
              <a:rPr lang="es-ES" sz="2400" b="1" dirty="0" smtClean="0"/>
              <a:t>Existen en diversos sectores: gastronomía, servicios personales, construcción, transporte, industrias.</a:t>
            </a:r>
          </a:p>
          <a:p>
            <a:pPr algn="just"/>
            <a:r>
              <a:rPr lang="es-ES" sz="2400" b="1" dirty="0" smtClean="0"/>
              <a:t>Tienen tratamiento preferencial respecto a las empresas privadas.</a:t>
            </a:r>
            <a:endParaRPr lang="en-CA" sz="2400" b="1" dirty="0"/>
          </a:p>
        </p:txBody>
      </p:sp>
    </p:spTree>
    <p:extLst>
      <p:ext uri="{BB962C8B-B14F-4D97-AF65-F5344CB8AC3E}">
        <p14:creationId xmlns:p14="http://schemas.microsoft.com/office/powerpoint/2010/main" val="4054468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6730"/>
          <a:stretch/>
        </p:blipFill>
        <p:spPr>
          <a:xfrm>
            <a:off x="1172343" y="0"/>
            <a:ext cx="7568119" cy="693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32320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110</TotalTime>
  <Words>553</Words>
  <Application>Microsoft Office PowerPoint</Application>
  <PresentationFormat>Panorámica</PresentationFormat>
  <Paragraphs>57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Faceta</vt:lpstr>
      <vt:lpstr>Presentación de PowerPoint</vt:lpstr>
      <vt:lpstr>Antecedentes</vt:lpstr>
      <vt:lpstr>Fidel Castro</vt:lpstr>
      <vt:lpstr>Concepción marxista del desarrollo</vt:lpstr>
      <vt:lpstr>En el contexto cubano:</vt:lpstr>
      <vt:lpstr>Cooperativas agrícolas</vt:lpstr>
      <vt:lpstr>Estructura porcentual de la superficie agrícola</vt:lpstr>
      <vt:lpstr>Cooperativas no agrícolas</vt:lpstr>
      <vt:lpstr>Presentación de PowerPoint</vt:lpstr>
      <vt:lpstr>Principales problemas en el desarrollo de este proceso de transición</vt:lpstr>
      <vt:lpstr>En los documentos del VII Congreso PCC</vt:lpstr>
      <vt:lpstr>Cómo pueden contribuir las cooperativas al desarrollo económico y social cubano 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Taller Crisis global y alternativas del desarrollo  en el siglo XXI   </dc:title>
  <dc:creator>beatriz</dc:creator>
  <cp:lastModifiedBy>beatriz</cp:lastModifiedBy>
  <cp:revision>21</cp:revision>
  <dcterms:created xsi:type="dcterms:W3CDTF">2016-06-13T14:38:55Z</dcterms:created>
  <dcterms:modified xsi:type="dcterms:W3CDTF">2016-06-27T13:59:20Z</dcterms:modified>
</cp:coreProperties>
</file>