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332E-70FC-4921-BF7C-885C4DF8A81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48074-D9B0-4DA1-93D3-E4E6ABB671CB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7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A8F65-EB29-4A6F-8B84-6EB7E9530D6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6CE48-1C40-4FD7-91B1-73AE13A2CF52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0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1EFB2-9664-483A-A522-13D066E25E1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9C5D6-3A91-4F3F-93F4-7A86EB956F9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78C5-AD90-47B5-8B3A-862FD76D39A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A5D30-D61D-418A-B1D5-668800D560FE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3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CD71-B5A3-4328-ADD1-49EE37AA3AF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3ACA7-C1AE-4981-814E-AFE629F07E1A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20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3581-28DB-4C47-BA3E-8ECEE67CADC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696F0-DFEC-449F-9A72-F4980F6E2973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9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620A3-076A-42A4-AE2B-7881AC256AC5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F7049-A995-4DA9-A9DE-73F47C59EE3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4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D50C8-1737-4370-BC30-FD8EF6C9B12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B7AC-9138-4805-A475-E293A0DBF482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B4CDE-91DD-4E94-897A-D2B7DB164BF6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B6CDC-F7CF-45A2-B701-DE33B2563C53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6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D07E3-1606-46B7-98F6-4192B3FC119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9D82-8CCB-46EC-836D-7F7A57C3A8C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1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0ED8-8F62-44E6-885A-460201EA9CD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23BEF-CAD4-4037-9A3E-9070C800FEE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8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07548A-9F7B-4F09-B54E-687843BABC4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28/06/2016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AE49DE-00F5-4546-8091-D633514B9AAE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6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arellacosta@cehseu.uh.c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2592288"/>
          </a:xfrm>
        </p:spPr>
        <p:txBody>
          <a:bodyPr/>
          <a:lstStyle/>
          <a:p>
            <a:pPr eaLnBrk="1" hangingPunct="1"/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b="1" dirty="0" smtClean="0"/>
              <a:t>The </a:t>
            </a:r>
            <a:r>
              <a:rPr lang="en-US" sz="5400" b="1" dirty="0"/>
              <a:t>representation of Cuba in </a:t>
            </a:r>
            <a:r>
              <a:rPr lang="en-US" sz="5400" b="1" i="1" dirty="0"/>
              <a:t>The New York Times</a:t>
            </a:r>
            <a:r>
              <a:rPr lang="en-US" sz="5400" b="1" dirty="0"/>
              <a:t> after December 17, 2014 (17D)</a:t>
            </a:r>
            <a:r>
              <a:rPr lang="es-ES" sz="5400" dirty="0"/>
              <a:t/>
            </a:r>
            <a:br>
              <a:rPr lang="es-ES" sz="5400" dirty="0"/>
            </a:br>
            <a:endParaRPr lang="es-ES" sz="5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8143875" cy="34290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Yoan Karell Acosta González, </a:t>
            </a:r>
            <a:r>
              <a:rPr lang="es-ES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Ph.D.</a:t>
            </a:r>
            <a:endParaRPr lang="es-ES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karellacosta@cehseu.uh.cu</a:t>
            </a:r>
            <a:endParaRPr lang="es-ES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Center for Hemispheric and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United States Studies (CEHSEU)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of Havana</a:t>
            </a:r>
            <a:endParaRPr lang="es-ES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es-ES" sz="8000" dirty="0" smtClean="0"/>
              <a:t>NYT / 190 </a:t>
            </a:r>
            <a:r>
              <a:rPr lang="es-ES" sz="8000" dirty="0" err="1" smtClean="0"/>
              <a:t>articles</a:t>
            </a:r>
            <a:r>
              <a:rPr lang="es-ES" sz="8000" dirty="0" smtClean="0"/>
              <a:t> </a:t>
            </a:r>
            <a:r>
              <a:rPr lang="es-ES" sz="8000" dirty="0" err="1" smtClean="0"/>
              <a:t>on</a:t>
            </a:r>
            <a:r>
              <a:rPr lang="es-ES" sz="8000" dirty="0" smtClean="0"/>
              <a:t> Cuba / </a:t>
            </a:r>
            <a:r>
              <a:rPr lang="es-ES" sz="8000" dirty="0" err="1" smtClean="0"/>
              <a:t>first</a:t>
            </a:r>
            <a:r>
              <a:rPr lang="es-ES" sz="8000" dirty="0" smtClean="0"/>
              <a:t> </a:t>
            </a:r>
            <a:r>
              <a:rPr lang="es-ES" sz="8000" dirty="0" err="1" smtClean="0"/>
              <a:t>year</a:t>
            </a:r>
            <a:r>
              <a:rPr lang="es-ES" sz="8000" dirty="0" smtClean="0"/>
              <a:t> </a:t>
            </a:r>
            <a:r>
              <a:rPr lang="es-ES" sz="8000" dirty="0" err="1" smtClean="0"/>
              <a:t>after</a:t>
            </a:r>
            <a:r>
              <a:rPr lang="es-ES" sz="8000" dirty="0" smtClean="0"/>
              <a:t> 17D</a:t>
            </a:r>
            <a:endParaRPr lang="es-ES" sz="8000" dirty="0"/>
          </a:p>
        </p:txBody>
      </p:sp>
      <p:sp>
        <p:nvSpPr>
          <p:cNvPr id="3" name="2 Elipse"/>
          <p:cNvSpPr/>
          <p:nvPr/>
        </p:nvSpPr>
        <p:spPr>
          <a:xfrm>
            <a:off x="7884368" y="332656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10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3720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120680"/>
          </a:xfrm>
        </p:spPr>
        <p:txBody>
          <a:bodyPr/>
          <a:lstStyle/>
          <a:p>
            <a:r>
              <a:rPr lang="es-ES" sz="7200" dirty="0" smtClean="0"/>
              <a:t>CDA (PhD </a:t>
            </a:r>
            <a:r>
              <a:rPr lang="es-ES" sz="7200" dirty="0" err="1" smtClean="0"/>
              <a:t>inspired</a:t>
            </a:r>
            <a:r>
              <a:rPr lang="es-ES" sz="7200" dirty="0" smtClean="0"/>
              <a:t> </a:t>
            </a:r>
            <a:r>
              <a:rPr lang="es-ES" sz="7200" dirty="0" err="1" smtClean="0"/>
              <a:t>by</a:t>
            </a:r>
            <a:r>
              <a:rPr lang="es-ES" sz="7200" dirty="0" smtClean="0"/>
              <a:t> van </a:t>
            </a:r>
            <a:r>
              <a:rPr lang="es-ES" sz="7200" dirty="0" err="1" smtClean="0"/>
              <a:t>Dijk</a:t>
            </a:r>
            <a:r>
              <a:rPr lang="es-ES" sz="7200" dirty="0" smtClean="0"/>
              <a:t> + Thompson)</a:t>
            </a:r>
            <a:br>
              <a:rPr lang="es-ES" sz="7200" dirty="0" smtClean="0"/>
            </a:br>
            <a:r>
              <a:rPr lang="es-ES" sz="7200" dirty="0" smtClean="0"/>
              <a:t/>
            </a:r>
            <a:br>
              <a:rPr lang="es-ES" sz="7200" dirty="0" smtClean="0"/>
            </a:br>
            <a:r>
              <a:rPr lang="es-ES" sz="7200" dirty="0" err="1" smtClean="0"/>
              <a:t>Dimensions</a:t>
            </a:r>
            <a:r>
              <a:rPr lang="es-ES" sz="7200" dirty="0" smtClean="0"/>
              <a:t/>
            </a:r>
            <a:br>
              <a:rPr lang="es-ES" sz="7200" dirty="0" smtClean="0"/>
            </a:br>
            <a:r>
              <a:rPr lang="es-ES" sz="7200" dirty="0" smtClean="0"/>
              <a:t> </a:t>
            </a:r>
            <a:br>
              <a:rPr lang="es-ES" sz="7200" dirty="0" smtClean="0"/>
            </a:br>
            <a:r>
              <a:rPr lang="es-ES" sz="7200" dirty="0" err="1" smtClean="0"/>
              <a:t>Parameters</a:t>
            </a:r>
            <a:endParaRPr lang="es-ES" sz="7200" dirty="0"/>
          </a:p>
        </p:txBody>
      </p:sp>
      <p:sp>
        <p:nvSpPr>
          <p:cNvPr id="3" name="2 Flecha abajo"/>
          <p:cNvSpPr/>
          <p:nvPr/>
        </p:nvSpPr>
        <p:spPr>
          <a:xfrm>
            <a:off x="4147541" y="2240868"/>
            <a:ext cx="1088075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Flecha abajo"/>
          <p:cNvSpPr/>
          <p:nvPr/>
        </p:nvSpPr>
        <p:spPr>
          <a:xfrm>
            <a:off x="4162289" y="4509120"/>
            <a:ext cx="1088075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179512" y="558924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11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102397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688632"/>
          </a:xfrm>
        </p:spPr>
        <p:txBody>
          <a:bodyPr/>
          <a:lstStyle/>
          <a:p>
            <a:r>
              <a:rPr lang="es-ES" sz="8000" dirty="0" err="1" smtClean="0"/>
              <a:t>Topics</a:t>
            </a:r>
            <a:r>
              <a:rPr lang="es-ES" sz="8000" dirty="0" smtClean="0"/>
              <a:t> </a:t>
            </a:r>
            <a:r>
              <a:rPr lang="es-ES" sz="8000" dirty="0" err="1" smtClean="0"/>
              <a:t>discussed</a:t>
            </a:r>
            <a:r>
              <a:rPr lang="es-ES" sz="8000" dirty="0" smtClean="0"/>
              <a:t>:</a:t>
            </a:r>
            <a:br>
              <a:rPr lang="es-ES" sz="8000" dirty="0" smtClean="0"/>
            </a:br>
            <a:r>
              <a:rPr lang="es-ES" sz="8000" dirty="0" smtClean="0"/>
              <a:t>Wide </a:t>
            </a:r>
            <a:r>
              <a:rPr lang="es-ES" sz="8000" dirty="0" err="1" smtClean="0"/>
              <a:t>variety</a:t>
            </a:r>
            <a:r>
              <a:rPr lang="es-ES" sz="8000" dirty="0" smtClean="0"/>
              <a:t/>
            </a:r>
            <a:br>
              <a:rPr lang="es-ES" sz="8000" dirty="0" smtClean="0"/>
            </a:br>
            <a:r>
              <a:rPr lang="es-ES" sz="8000" dirty="0" err="1" smtClean="0"/>
              <a:t>Two</a:t>
            </a:r>
            <a:r>
              <a:rPr lang="es-ES" sz="8000" dirty="0" smtClean="0"/>
              <a:t> stand </a:t>
            </a:r>
            <a:r>
              <a:rPr lang="es-ES" sz="8000" dirty="0" err="1" smtClean="0"/>
              <a:t>out</a:t>
            </a:r>
            <a:r>
              <a:rPr lang="es-ES" sz="8000" dirty="0" smtClean="0"/>
              <a:t>:</a:t>
            </a:r>
            <a:br>
              <a:rPr lang="es-ES" sz="8000" dirty="0" smtClean="0"/>
            </a:br>
            <a:r>
              <a:rPr lang="es-ES" sz="8000" dirty="0" smtClean="0"/>
              <a:t>- </a:t>
            </a:r>
            <a:r>
              <a:rPr lang="es-ES" sz="8000" dirty="0" err="1" smtClean="0"/>
              <a:t>Blockade</a:t>
            </a:r>
            <a:r>
              <a:rPr lang="es-ES" sz="8000" dirty="0" smtClean="0"/>
              <a:t> </a:t>
            </a:r>
            <a:r>
              <a:rPr lang="es-ES" sz="8000" dirty="0" err="1"/>
              <a:t>h</a:t>
            </a:r>
            <a:r>
              <a:rPr lang="es-ES" sz="8000" dirty="0" err="1" smtClean="0"/>
              <a:t>arm</a:t>
            </a:r>
            <a:r>
              <a:rPr lang="es-ES" sz="8000" dirty="0" smtClean="0"/>
              <a:t> (-)</a:t>
            </a:r>
            <a:br>
              <a:rPr lang="es-ES" sz="8000" dirty="0" smtClean="0"/>
            </a:br>
            <a:r>
              <a:rPr lang="es-ES" sz="8000" dirty="0" smtClean="0"/>
              <a:t>- «</a:t>
            </a:r>
            <a:r>
              <a:rPr lang="es-ES" sz="8000" dirty="0" err="1" smtClean="0"/>
              <a:t>Dissidents</a:t>
            </a:r>
            <a:r>
              <a:rPr lang="es-ES" sz="8000" dirty="0" smtClean="0"/>
              <a:t>» (+)</a:t>
            </a:r>
            <a:endParaRPr lang="es-ES" sz="8000" dirty="0"/>
          </a:p>
        </p:txBody>
      </p:sp>
      <p:sp>
        <p:nvSpPr>
          <p:cNvPr id="3" name="2 Elipse"/>
          <p:cNvSpPr/>
          <p:nvPr/>
        </p:nvSpPr>
        <p:spPr>
          <a:xfrm>
            <a:off x="107504" y="270892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12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2554116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73616" cy="5904656"/>
          </a:xfrm>
        </p:spPr>
        <p:txBody>
          <a:bodyPr/>
          <a:lstStyle/>
          <a:p>
            <a:pPr algn="l"/>
            <a:r>
              <a:rPr lang="en-US" sz="5400" dirty="0" smtClean="0"/>
              <a:t>Image on Cuban </a:t>
            </a:r>
            <a:r>
              <a:rPr lang="en-US" sz="5400" dirty="0"/>
              <a:t>domestic </a:t>
            </a:r>
            <a:r>
              <a:rPr lang="en-US" sz="5400" dirty="0" smtClean="0"/>
              <a:t>reality: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- Incomplete</a:t>
            </a:r>
            <a:br>
              <a:rPr lang="en-US" sz="5400" dirty="0" smtClean="0"/>
            </a:br>
            <a:r>
              <a:rPr lang="en-US" sz="5400" dirty="0" smtClean="0"/>
              <a:t>- Fragmented</a:t>
            </a:r>
            <a:br>
              <a:rPr lang="en-US" sz="5400" dirty="0" smtClean="0"/>
            </a:br>
            <a:r>
              <a:rPr lang="en-US" sz="5400" dirty="0" smtClean="0"/>
              <a:t>- Often </a:t>
            </a:r>
            <a:r>
              <a:rPr lang="en-US" sz="5400" dirty="0"/>
              <a:t>inaccurate</a:t>
            </a:r>
            <a:r>
              <a:rPr lang="en-US" sz="5400" dirty="0" smtClean="0"/>
              <a:t> </a:t>
            </a:r>
            <a:endParaRPr lang="es-ES" sz="5400" dirty="0"/>
          </a:p>
        </p:txBody>
      </p:sp>
      <p:sp>
        <p:nvSpPr>
          <p:cNvPr id="3" name="2 Elipse"/>
          <p:cNvSpPr/>
          <p:nvPr/>
        </p:nvSpPr>
        <p:spPr>
          <a:xfrm>
            <a:off x="7858399" y="18864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13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3484877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688632"/>
          </a:xfrm>
        </p:spPr>
        <p:txBody>
          <a:bodyPr/>
          <a:lstStyle/>
          <a:p>
            <a:pPr algn="l"/>
            <a:r>
              <a:rPr lang="en-US" sz="6000" dirty="0"/>
              <a:t>D</a:t>
            </a:r>
            <a:r>
              <a:rPr lang="en-US" sz="6000" dirty="0" smtClean="0"/>
              <a:t>iscourse content: greater bilateralism, but Cuba’s arguments:</a:t>
            </a:r>
            <a:br>
              <a:rPr lang="en-US" sz="6000" dirty="0" smtClean="0"/>
            </a:br>
            <a:r>
              <a:rPr lang="en-US" sz="6000" dirty="0"/>
              <a:t>isolated, fragmented, inarticulate, insufficiently elaborated, and often delegitimized</a:t>
            </a:r>
            <a:endParaRPr lang="es-ES" sz="6000" dirty="0"/>
          </a:p>
        </p:txBody>
      </p:sp>
      <p:sp>
        <p:nvSpPr>
          <p:cNvPr id="3" name="2 Elipse"/>
          <p:cNvSpPr/>
          <p:nvPr/>
        </p:nvSpPr>
        <p:spPr>
          <a:xfrm>
            <a:off x="7884368" y="332656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14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1808653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192688"/>
          </a:xfrm>
        </p:spPr>
        <p:txBody>
          <a:bodyPr/>
          <a:lstStyle/>
          <a:p>
            <a:pPr algn="l"/>
            <a:r>
              <a:rPr lang="en-US" sz="6600" dirty="0"/>
              <a:t>T</a:t>
            </a:r>
            <a:r>
              <a:rPr lang="en-US" sz="6600" dirty="0" smtClean="0"/>
              <a:t>endency </a:t>
            </a:r>
            <a:r>
              <a:rPr lang="en-US" sz="6600" dirty="0"/>
              <a:t>to repeat and systematically deploy arguments in tune with the set of ideas described by </a:t>
            </a:r>
            <a:r>
              <a:rPr lang="en-US" sz="6600" dirty="0" smtClean="0"/>
              <a:t>Hernández</a:t>
            </a:r>
            <a:endParaRPr lang="es-ES" sz="6600" dirty="0"/>
          </a:p>
        </p:txBody>
      </p:sp>
      <p:sp>
        <p:nvSpPr>
          <p:cNvPr id="3" name="2 Elipse"/>
          <p:cNvSpPr/>
          <p:nvPr/>
        </p:nvSpPr>
        <p:spPr>
          <a:xfrm>
            <a:off x="7884368" y="5517232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15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17634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0832" y="188640"/>
            <a:ext cx="8733656" cy="2592288"/>
          </a:xfrm>
        </p:spPr>
        <p:txBody>
          <a:bodyPr/>
          <a:lstStyle/>
          <a:p>
            <a:r>
              <a:rPr lang="es-ES" sz="11500" b="1" dirty="0" smtClean="0"/>
              <a:t>NEW POLICY</a:t>
            </a:r>
            <a:endParaRPr lang="es-ES" sz="115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03848" y="444623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err="1" smtClean="0">
                <a:solidFill>
                  <a:schemeClr val="bg1">
                    <a:lumMod val="50000"/>
                  </a:schemeClr>
                </a:solidFill>
              </a:rPr>
              <a:t>Hard</a:t>
            </a:r>
            <a:r>
              <a:rPr lang="es-ES" sz="5400" dirty="0" smtClean="0">
                <a:solidFill>
                  <a:schemeClr val="bg1">
                    <a:lumMod val="50000"/>
                  </a:schemeClr>
                </a:solidFill>
              </a:rPr>
              <a:t> line</a:t>
            </a:r>
            <a:endParaRPr lang="es-ES" sz="5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851920" y="2988701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/>
              <a:t>v</a:t>
            </a:r>
            <a:r>
              <a:rPr lang="es-ES" sz="5400" dirty="0" smtClean="0"/>
              <a:t>s.</a:t>
            </a:r>
            <a:endParaRPr lang="es-ES" sz="5400" dirty="0"/>
          </a:p>
        </p:txBody>
      </p:sp>
      <p:sp>
        <p:nvSpPr>
          <p:cNvPr id="5" name="4 Elipse"/>
          <p:cNvSpPr/>
          <p:nvPr/>
        </p:nvSpPr>
        <p:spPr>
          <a:xfrm>
            <a:off x="7884368" y="558924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16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122478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2295128"/>
          </a:xfrm>
        </p:spPr>
        <p:txBody>
          <a:bodyPr/>
          <a:lstStyle/>
          <a:p>
            <a:r>
              <a:rPr lang="en-US" sz="11500" i="1" dirty="0"/>
              <a:t>Q</a:t>
            </a:r>
            <a:r>
              <a:rPr lang="en-US" sz="11500" i="1" dirty="0" smtClean="0"/>
              <a:t>uid </a:t>
            </a:r>
            <a:r>
              <a:rPr lang="en-US" sz="11500" i="1" dirty="0"/>
              <a:t>pro quo</a:t>
            </a:r>
            <a:r>
              <a:rPr lang="en-US" sz="11500" dirty="0"/>
              <a:t> </a:t>
            </a:r>
            <a:endParaRPr lang="es-ES" sz="11500" dirty="0"/>
          </a:p>
        </p:txBody>
      </p:sp>
      <p:sp>
        <p:nvSpPr>
          <p:cNvPr id="3" name="2 Elipse"/>
          <p:cNvSpPr/>
          <p:nvPr/>
        </p:nvSpPr>
        <p:spPr>
          <a:xfrm>
            <a:off x="7884368" y="332656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17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1105940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pPr algn="l"/>
            <a:r>
              <a:rPr lang="en-US" sz="7200" dirty="0"/>
              <a:t>L</a:t>
            </a:r>
            <a:r>
              <a:rPr lang="en-US" sz="7200" dirty="0" smtClean="0"/>
              <a:t>iberal conceptualizations of </a:t>
            </a:r>
            <a:r>
              <a:rPr lang="en-US" sz="7200" i="1" dirty="0" smtClean="0"/>
              <a:t>democracy</a:t>
            </a:r>
            <a:r>
              <a:rPr lang="en-US" sz="7200" i="1" dirty="0"/>
              <a:t>, human rights, freedom and civil </a:t>
            </a:r>
            <a:r>
              <a:rPr lang="en-US" sz="7200" i="1" dirty="0" smtClean="0"/>
              <a:t>society </a:t>
            </a:r>
            <a:r>
              <a:rPr lang="en-US" sz="7200" dirty="0" smtClean="0"/>
              <a:t>as if they were universal</a:t>
            </a:r>
            <a:endParaRPr lang="es-ES" sz="7200" dirty="0"/>
          </a:p>
        </p:txBody>
      </p:sp>
      <p:sp>
        <p:nvSpPr>
          <p:cNvPr id="3" name="2 Elipse"/>
          <p:cNvSpPr/>
          <p:nvPr/>
        </p:nvSpPr>
        <p:spPr>
          <a:xfrm>
            <a:off x="7902644" y="116632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18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742909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48672"/>
          </a:xfrm>
        </p:spPr>
        <p:txBody>
          <a:bodyPr/>
          <a:lstStyle/>
          <a:p>
            <a:pPr algn="l"/>
            <a:r>
              <a:rPr lang="en-US" dirty="0" smtClean="0"/>
              <a:t>Ideologically: </a:t>
            </a:r>
            <a:r>
              <a:rPr lang="en-US" i="1" dirty="0" smtClean="0"/>
              <a:t>NYT</a:t>
            </a:r>
            <a:r>
              <a:rPr lang="en-US" dirty="0" smtClean="0"/>
              <a:t> </a:t>
            </a:r>
            <a:r>
              <a:rPr lang="en-US" dirty="0"/>
              <a:t>discourse </a:t>
            </a:r>
            <a:r>
              <a:rPr lang="en-US" dirty="0" smtClean="0"/>
              <a:t>in </a:t>
            </a:r>
            <a:r>
              <a:rPr lang="en-US" dirty="0"/>
              <a:t>tune with </a:t>
            </a:r>
            <a:r>
              <a:rPr lang="en-US" dirty="0" smtClean="0"/>
              <a:t>set </a:t>
            </a:r>
            <a:r>
              <a:rPr lang="en-US" dirty="0"/>
              <a:t>of beliefs determined by </a:t>
            </a:r>
            <a:r>
              <a:rPr lang="en-US" dirty="0" smtClean="0"/>
              <a:t>Hernández, Jorge (2010, 2015):</a:t>
            </a:r>
            <a:br>
              <a:rPr lang="en-US" dirty="0" smtClean="0"/>
            </a:br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>- Systematically</a:t>
            </a:r>
            <a:r>
              <a:rPr lang="en-US" dirty="0"/>
              <a:t>, it argues that Cuba should shift to a multi-party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>- The </a:t>
            </a:r>
            <a:r>
              <a:rPr lang="en-US" dirty="0"/>
              <a:t>respect for individual liberties the way they are understood by predominant thought in the </a:t>
            </a:r>
            <a:r>
              <a:rPr lang="en-US" dirty="0" smtClean="0"/>
              <a:t>US</a:t>
            </a:r>
            <a:endParaRPr lang="es-ES" dirty="0"/>
          </a:p>
        </p:txBody>
      </p:sp>
      <p:sp>
        <p:nvSpPr>
          <p:cNvPr id="3" name="2 Elipse"/>
          <p:cNvSpPr/>
          <p:nvPr/>
        </p:nvSpPr>
        <p:spPr>
          <a:xfrm>
            <a:off x="7884368" y="198884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19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386354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December 17, 2014 (17D)</a:t>
            </a:r>
          </a:p>
        </p:txBody>
      </p:sp>
      <p:pic>
        <p:nvPicPr>
          <p:cNvPr id="3075" name="4 Marcador de contenido" descr="Descripción: F:\K ACOSTA\TEMPORAL ACOSTA K\DESCARGAS\Descargas pasadas a EHD\Descargas 29 05 15 Working here\For Obama, More Audacity and Fulfillment of Languishing Promises - NYTimes.com_files\PREXY-master675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00213"/>
            <a:ext cx="4356100" cy="5157787"/>
          </a:xfrm>
        </p:spPr>
      </p:pic>
      <p:pic>
        <p:nvPicPr>
          <p:cNvPr id="3076" name="5 Marcador de contenido" descr="Descripción: F:\K ACOSTA\TEMPORAL ACOSTA K\DESCARGAS\Descargas pasadas a EHD\Descargas 11 05 15 Working here\breakthrough-on-cuba-highlights-popes-role-as-diplomatic-broker_files\castro-alangross-videoSixteenByNine54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700213"/>
            <a:ext cx="4495800" cy="5157787"/>
          </a:xfrm>
        </p:spPr>
      </p:pic>
    </p:spTree>
    <p:extLst>
      <p:ext uri="{BB962C8B-B14F-4D97-AF65-F5344CB8AC3E}">
        <p14:creationId xmlns:p14="http://schemas.microsoft.com/office/powerpoint/2010/main" val="24145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l"/>
            <a:r>
              <a:rPr lang="en-US" sz="4800" dirty="0" smtClean="0"/>
              <a:t>Ideologically: </a:t>
            </a:r>
            <a:r>
              <a:rPr lang="en-US" sz="4800" i="1" dirty="0" smtClean="0"/>
              <a:t>NYT</a:t>
            </a:r>
            <a:r>
              <a:rPr lang="en-US" sz="4800" dirty="0" smtClean="0"/>
              <a:t> </a:t>
            </a:r>
            <a:r>
              <a:rPr lang="en-US" sz="4800" dirty="0"/>
              <a:t>discourse </a:t>
            </a:r>
            <a:r>
              <a:rPr lang="en-US" sz="4800" dirty="0" smtClean="0"/>
              <a:t>in </a:t>
            </a:r>
            <a:r>
              <a:rPr lang="en-US" sz="4800" dirty="0"/>
              <a:t>tune with </a:t>
            </a:r>
            <a:r>
              <a:rPr lang="en-US" sz="4800" dirty="0" smtClean="0"/>
              <a:t>set </a:t>
            </a:r>
            <a:r>
              <a:rPr lang="en-US" sz="4800" dirty="0"/>
              <a:t>of beliefs determined by </a:t>
            </a:r>
            <a:r>
              <a:rPr lang="en-US" sz="4800" dirty="0" smtClean="0"/>
              <a:t>Hernández, Jorge (2010, 2015):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- Minimum </a:t>
            </a:r>
            <a:r>
              <a:rPr lang="en-US" sz="4800" dirty="0"/>
              <a:t>State intervention in the </a:t>
            </a:r>
            <a:r>
              <a:rPr lang="en-US" sz="4800" dirty="0" smtClean="0"/>
              <a:t>economy </a:t>
            </a:r>
            <a:br>
              <a:rPr lang="en-US" sz="4800" dirty="0" smtClean="0"/>
            </a:br>
            <a:r>
              <a:rPr lang="en-US" sz="4800" dirty="0" smtClean="0"/>
              <a:t>- Total </a:t>
            </a:r>
            <a:r>
              <a:rPr lang="en-US" sz="4800" dirty="0"/>
              <a:t>freedom for the market </a:t>
            </a:r>
            <a:r>
              <a:rPr lang="en-US" sz="4800" dirty="0" smtClean="0"/>
              <a:t>forces</a:t>
            </a:r>
            <a:endParaRPr lang="es-ES" sz="4800" dirty="0"/>
          </a:p>
        </p:txBody>
      </p:sp>
      <p:sp>
        <p:nvSpPr>
          <p:cNvPr id="3" name="2 Elipse"/>
          <p:cNvSpPr/>
          <p:nvPr/>
        </p:nvSpPr>
        <p:spPr>
          <a:xfrm>
            <a:off x="7884368" y="2564904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2</a:t>
            </a:r>
            <a:r>
              <a:rPr lang="en-US" sz="4400" dirty="0" smtClean="0"/>
              <a:t>0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4171412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264696"/>
          </a:xfrm>
        </p:spPr>
        <p:txBody>
          <a:bodyPr/>
          <a:lstStyle/>
          <a:p>
            <a:pPr algn="just"/>
            <a:r>
              <a:rPr lang="en-US" sz="8000" dirty="0"/>
              <a:t>Why and for what purposes does the United States change its Cuba policy now</a:t>
            </a:r>
            <a:r>
              <a:rPr lang="en-US" sz="8000" dirty="0" smtClean="0"/>
              <a:t>?</a:t>
            </a:r>
            <a:endParaRPr lang="es-ES" sz="8000" dirty="0"/>
          </a:p>
        </p:txBody>
      </p:sp>
      <p:sp>
        <p:nvSpPr>
          <p:cNvPr id="3" name="2 Elipse"/>
          <p:cNvSpPr/>
          <p:nvPr/>
        </p:nvSpPr>
        <p:spPr>
          <a:xfrm>
            <a:off x="7812360" y="5517232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21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2073771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760640"/>
          </a:xfrm>
        </p:spPr>
        <p:txBody>
          <a:bodyPr/>
          <a:lstStyle/>
          <a:p>
            <a:pPr algn="just"/>
            <a:r>
              <a:rPr lang="en-US" sz="9600" dirty="0"/>
              <a:t>The Cuban economy and its links with the </a:t>
            </a:r>
            <a:r>
              <a:rPr lang="en-US" sz="9600" dirty="0" smtClean="0"/>
              <a:t>blockade</a:t>
            </a:r>
            <a:endParaRPr lang="es-ES" sz="9600" dirty="0"/>
          </a:p>
        </p:txBody>
      </p:sp>
      <p:sp>
        <p:nvSpPr>
          <p:cNvPr id="3" name="2 Elipse"/>
          <p:cNvSpPr/>
          <p:nvPr/>
        </p:nvSpPr>
        <p:spPr>
          <a:xfrm>
            <a:off x="7812360" y="5229200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22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2657060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882554"/>
          </a:xfrm>
        </p:spPr>
        <p:txBody>
          <a:bodyPr/>
          <a:lstStyle/>
          <a:p>
            <a:r>
              <a:rPr lang="en-US" sz="9600" dirty="0"/>
              <a:t>The Nationalizations</a:t>
            </a:r>
            <a:r>
              <a:rPr lang="es-ES" sz="9600" dirty="0"/>
              <a:t/>
            </a:r>
            <a:br>
              <a:rPr lang="es-ES" sz="9600" dirty="0"/>
            </a:br>
            <a:endParaRPr lang="es-ES" sz="9600" dirty="0"/>
          </a:p>
        </p:txBody>
      </p:sp>
      <p:sp>
        <p:nvSpPr>
          <p:cNvPr id="3" name="2 Elipse"/>
          <p:cNvSpPr/>
          <p:nvPr/>
        </p:nvSpPr>
        <p:spPr>
          <a:xfrm>
            <a:off x="7884368" y="332656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23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2674619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2223120"/>
          </a:xfrm>
        </p:spPr>
        <p:txBody>
          <a:bodyPr/>
          <a:lstStyle/>
          <a:p>
            <a:r>
              <a:rPr lang="en-US" sz="9600" b="1" dirty="0" smtClean="0"/>
              <a:t/>
            </a:r>
            <a:br>
              <a:rPr lang="en-US" sz="9600" b="1" dirty="0" smtClean="0"/>
            </a:br>
            <a:r>
              <a:rPr lang="en-US" sz="11500" dirty="0" smtClean="0"/>
              <a:t>CONCLUSION</a:t>
            </a:r>
            <a:r>
              <a:rPr lang="es-ES" sz="11500" dirty="0"/>
              <a:t/>
            </a:r>
            <a:br>
              <a:rPr lang="es-ES" sz="11500" dirty="0"/>
            </a:br>
            <a:endParaRPr lang="es-ES" sz="9600" dirty="0"/>
          </a:p>
        </p:txBody>
      </p:sp>
      <p:sp>
        <p:nvSpPr>
          <p:cNvPr id="3" name="2 Elipse"/>
          <p:cNvSpPr/>
          <p:nvPr/>
        </p:nvSpPr>
        <p:spPr>
          <a:xfrm>
            <a:off x="7884368" y="332656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24</a:t>
            </a:r>
            <a:endParaRPr lang="es-ES" sz="7200" dirty="0"/>
          </a:p>
        </p:txBody>
      </p:sp>
    </p:spTree>
    <p:extLst>
      <p:ext uri="{BB962C8B-B14F-4D97-AF65-F5344CB8AC3E}">
        <p14:creationId xmlns:p14="http://schemas.microsoft.com/office/powerpoint/2010/main" val="3280979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r>
              <a:rPr lang="es-ES" sz="11500" dirty="0" smtClean="0"/>
              <a:t>THANK YOU</a:t>
            </a:r>
            <a:endParaRPr lang="es-ES" sz="11500" dirty="0"/>
          </a:p>
        </p:txBody>
      </p:sp>
    </p:spTree>
    <p:extLst>
      <p:ext uri="{BB962C8B-B14F-4D97-AF65-F5344CB8AC3E}">
        <p14:creationId xmlns:p14="http://schemas.microsoft.com/office/powerpoint/2010/main" val="982480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r>
              <a:rPr lang="es-ES" smtClean="0"/>
              <a:t>December 17, 2014 (17D)</a:t>
            </a:r>
          </a:p>
        </p:txBody>
      </p:sp>
      <p:pic>
        <p:nvPicPr>
          <p:cNvPr id="4099" name="3 Marcador de contenido" descr="Descripción: F:\K ACOSTA\TEMPORAL ACOSTA K\DESCARGAS\Descargas pasadas a EHD\Descargas 29 05 15 Working here\On Cuba - NYTimes.com_files\20chappatte-master67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36613"/>
            <a:ext cx="9144000" cy="6021387"/>
          </a:xfrm>
        </p:spPr>
      </p:pic>
    </p:spTree>
    <p:extLst>
      <p:ext uri="{BB962C8B-B14F-4D97-AF65-F5344CB8AC3E}">
        <p14:creationId xmlns:p14="http://schemas.microsoft.com/office/powerpoint/2010/main" val="353259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24936" cy="5976664"/>
          </a:xfrm>
        </p:spPr>
        <p:txBody>
          <a:bodyPr/>
          <a:lstStyle/>
          <a:p>
            <a:pPr algn="l"/>
            <a:r>
              <a:rPr lang="en-US" sz="6600" dirty="0" smtClean="0"/>
              <a:t>Historical </a:t>
            </a:r>
            <a:r>
              <a:rPr lang="en-US" sz="6600" dirty="0" smtClean="0"/>
              <a:t>representation </a:t>
            </a:r>
            <a:r>
              <a:rPr lang="en-US" sz="6600" dirty="0"/>
              <a:t>of Cuba in </a:t>
            </a:r>
            <a:r>
              <a:rPr lang="en-US" sz="6600" dirty="0" smtClean="0"/>
              <a:t>US mainstream media:  highly controversial or blatant misrepresentation</a:t>
            </a:r>
            <a:r>
              <a:rPr lang="en-US" sz="6600" dirty="0"/>
              <a:t>. </a:t>
            </a:r>
            <a:endParaRPr lang="es-ES" sz="6600" dirty="0"/>
          </a:p>
        </p:txBody>
      </p:sp>
      <p:sp>
        <p:nvSpPr>
          <p:cNvPr id="3" name="2 Elipse"/>
          <p:cNvSpPr/>
          <p:nvPr/>
        </p:nvSpPr>
        <p:spPr>
          <a:xfrm>
            <a:off x="8100392" y="332656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4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28701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764704"/>
            <a:ext cx="8445624" cy="5400600"/>
          </a:xfrm>
        </p:spPr>
        <p:txBody>
          <a:bodyPr/>
          <a:lstStyle/>
          <a:p>
            <a:pPr algn="just"/>
            <a:r>
              <a:rPr lang="en-US" sz="6000" dirty="0"/>
              <a:t>V</a:t>
            </a:r>
            <a:r>
              <a:rPr lang="en-US" sz="6000" dirty="0" smtClean="0"/>
              <a:t>arious </a:t>
            </a:r>
            <a:r>
              <a:rPr lang="en-US" sz="6000" dirty="0"/>
              <a:t>factors </a:t>
            </a:r>
            <a:r>
              <a:rPr lang="en-US" sz="6000" dirty="0" smtClean="0"/>
              <a:t>influence discourse building, i.e., context of bilateral relations + social subjectivity (ideology, beliefs…)</a:t>
            </a:r>
            <a:endParaRPr lang="es-ES" sz="6000" dirty="0"/>
          </a:p>
        </p:txBody>
      </p:sp>
      <p:sp>
        <p:nvSpPr>
          <p:cNvPr id="3" name="2 Elipse"/>
          <p:cNvSpPr/>
          <p:nvPr/>
        </p:nvSpPr>
        <p:spPr>
          <a:xfrm>
            <a:off x="8267826" y="1166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5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21637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68952" cy="1440160"/>
          </a:xfrm>
        </p:spPr>
        <p:txBody>
          <a:bodyPr/>
          <a:lstStyle/>
          <a:p>
            <a:r>
              <a:rPr lang="es-ES" sz="5400" dirty="0" smtClean="0"/>
              <a:t>Bilateral </a:t>
            </a:r>
            <a:r>
              <a:rPr lang="es-ES" sz="5400" dirty="0" err="1" smtClean="0"/>
              <a:t>relations</a:t>
            </a:r>
            <a:r>
              <a:rPr lang="es-ES" sz="5400" dirty="0" smtClean="0"/>
              <a:t> </a:t>
            </a:r>
            <a:r>
              <a:rPr lang="es-ES" sz="5400" dirty="0" err="1" smtClean="0"/>
              <a:t>historically</a:t>
            </a:r>
            <a:r>
              <a:rPr lang="es-ES" sz="5400" dirty="0" smtClean="0"/>
              <a:t> : CONFLICT</a:t>
            </a:r>
            <a:endParaRPr lang="es-ES" sz="5400" dirty="0"/>
          </a:p>
        </p:txBody>
      </p:sp>
      <p:sp>
        <p:nvSpPr>
          <p:cNvPr id="3" name="2 Flecha abajo"/>
          <p:cNvSpPr/>
          <p:nvPr/>
        </p:nvSpPr>
        <p:spPr>
          <a:xfrm>
            <a:off x="4283968" y="2204864"/>
            <a:ext cx="64807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2164934" y="2783069"/>
            <a:ext cx="5534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/>
              <a:t>Media: </a:t>
            </a:r>
            <a:r>
              <a:rPr lang="es-ES" sz="5400" dirty="0" err="1" smtClean="0"/>
              <a:t>weapon</a:t>
            </a:r>
            <a:endParaRPr lang="es-ES" sz="5400" dirty="0"/>
          </a:p>
        </p:txBody>
      </p:sp>
      <p:sp>
        <p:nvSpPr>
          <p:cNvPr id="5" name="4 Flecha abajo"/>
          <p:cNvSpPr/>
          <p:nvPr/>
        </p:nvSpPr>
        <p:spPr>
          <a:xfrm>
            <a:off x="4211960" y="3861048"/>
            <a:ext cx="79208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1120603" y="4653136"/>
            <a:ext cx="69748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 err="1" smtClean="0"/>
              <a:t>Modifications</a:t>
            </a:r>
            <a:r>
              <a:rPr lang="es-ES" sz="5400" dirty="0" smtClean="0"/>
              <a:t> </a:t>
            </a:r>
            <a:r>
              <a:rPr lang="es-ES" sz="5400" dirty="0" err="1" smtClean="0"/>
              <a:t>after</a:t>
            </a:r>
            <a:r>
              <a:rPr lang="es-ES" sz="5400" dirty="0" smtClean="0"/>
              <a:t> 17D?</a:t>
            </a:r>
            <a:endParaRPr lang="es-ES" sz="2800" dirty="0"/>
          </a:p>
        </p:txBody>
      </p:sp>
      <p:sp>
        <p:nvSpPr>
          <p:cNvPr id="7" name="6 Elipse"/>
          <p:cNvSpPr/>
          <p:nvPr/>
        </p:nvSpPr>
        <p:spPr>
          <a:xfrm>
            <a:off x="256507" y="5805264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6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127722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8352928" cy="6394722"/>
          </a:xfrm>
        </p:spPr>
        <p:txBody>
          <a:bodyPr/>
          <a:lstStyle/>
          <a:p>
            <a:pPr algn="l"/>
            <a:r>
              <a:rPr lang="es-ES" sz="4800" dirty="0" err="1" smtClean="0"/>
              <a:t>Predominant</a:t>
            </a:r>
            <a:r>
              <a:rPr lang="es-ES" sz="4800" dirty="0" smtClean="0"/>
              <a:t> set of </a:t>
            </a:r>
            <a:r>
              <a:rPr lang="es-ES" sz="4800" dirty="0" err="1" smtClean="0"/>
              <a:t>beliefs</a:t>
            </a:r>
            <a:r>
              <a:rPr lang="es-ES" sz="4800" dirty="0" smtClean="0"/>
              <a:t> in US (Hernández, Jorge:2010,2015):</a:t>
            </a:r>
            <a:br>
              <a:rPr lang="es-ES" sz="4800" dirty="0" smtClean="0"/>
            </a:br>
            <a:r>
              <a:rPr lang="es-ES" sz="4800" dirty="0" smtClean="0"/>
              <a:t/>
            </a:r>
            <a:br>
              <a:rPr lang="es-ES" sz="4800" dirty="0" smtClean="0"/>
            </a:br>
            <a:r>
              <a:rPr lang="es-ES" sz="4800" dirty="0" smtClean="0"/>
              <a:t>-“</a:t>
            </a:r>
            <a:r>
              <a:rPr lang="en-US" sz="4800" dirty="0"/>
              <a:t>C</a:t>
            </a:r>
            <a:r>
              <a:rPr lang="en-US" sz="4800" dirty="0" smtClean="0"/>
              <a:t>apitalism </a:t>
            </a:r>
            <a:r>
              <a:rPr lang="en-US" sz="4800" dirty="0"/>
              <a:t>is the </a:t>
            </a:r>
            <a:r>
              <a:rPr lang="en-US" sz="4800" dirty="0" smtClean="0"/>
              <a:t>ultimate system”</a:t>
            </a:r>
            <a:br>
              <a:rPr lang="en-US" sz="4800" dirty="0" smtClean="0"/>
            </a:br>
            <a:r>
              <a:rPr lang="en-US" sz="4800" dirty="0" smtClean="0"/>
              <a:t>- Liberalism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- Individualism</a:t>
            </a:r>
            <a:br>
              <a:rPr lang="en-US" sz="4800" dirty="0" smtClean="0"/>
            </a:br>
            <a:r>
              <a:rPr lang="en-US" sz="4800" dirty="0" smtClean="0"/>
              <a:t>- Emphasis </a:t>
            </a:r>
            <a:r>
              <a:rPr lang="en-US" sz="4800" dirty="0"/>
              <a:t>on private </a:t>
            </a:r>
            <a:r>
              <a:rPr lang="en-US" sz="4800" dirty="0" smtClean="0"/>
              <a:t>property </a:t>
            </a:r>
            <a:endParaRPr lang="es-ES" sz="4800" dirty="0"/>
          </a:p>
        </p:txBody>
      </p:sp>
      <p:sp>
        <p:nvSpPr>
          <p:cNvPr id="3" name="2 Elipse"/>
          <p:cNvSpPr/>
          <p:nvPr/>
        </p:nvSpPr>
        <p:spPr>
          <a:xfrm>
            <a:off x="8100392" y="2924944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7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245389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322714"/>
          </a:xfrm>
        </p:spPr>
        <p:txBody>
          <a:bodyPr/>
          <a:lstStyle/>
          <a:p>
            <a:pPr algn="l"/>
            <a:r>
              <a:rPr lang="es-ES" sz="5400" dirty="0" err="1" smtClean="0"/>
              <a:t>Predominant</a:t>
            </a:r>
            <a:r>
              <a:rPr lang="es-ES" sz="5400" dirty="0" smtClean="0"/>
              <a:t> set of </a:t>
            </a:r>
            <a:r>
              <a:rPr lang="es-ES" sz="5400" dirty="0" err="1" smtClean="0"/>
              <a:t>beliefs</a:t>
            </a:r>
            <a:r>
              <a:rPr lang="es-ES" sz="5400" dirty="0" smtClean="0"/>
              <a:t> in US (Hernández, Jorge:2010,2015):</a:t>
            </a:r>
            <a:br>
              <a:rPr lang="es-ES" sz="5400" dirty="0" smtClean="0"/>
            </a:br>
            <a:r>
              <a:rPr lang="es-ES" sz="5400" dirty="0" smtClean="0"/>
              <a:t/>
            </a:r>
            <a:br>
              <a:rPr lang="es-ES" sz="5400" dirty="0" smtClean="0"/>
            </a:br>
            <a:r>
              <a:rPr lang="es-ES" sz="5400" dirty="0" smtClean="0"/>
              <a:t>- </a:t>
            </a:r>
            <a:r>
              <a:rPr lang="en-US" sz="5400" dirty="0" smtClean="0"/>
              <a:t> </a:t>
            </a:r>
            <a:r>
              <a:rPr lang="en-US" sz="5400" dirty="0"/>
              <a:t>M</a:t>
            </a:r>
            <a:r>
              <a:rPr lang="en-US" sz="5400" dirty="0" smtClean="0"/>
              <a:t>essianic attitude</a:t>
            </a:r>
            <a:br>
              <a:rPr lang="en-US" sz="5400" dirty="0" smtClean="0"/>
            </a:br>
            <a:r>
              <a:rPr lang="en-US" sz="5400" dirty="0" smtClean="0"/>
              <a:t>-  Manifest destiny</a:t>
            </a:r>
            <a:br>
              <a:rPr lang="en-US" sz="5400" dirty="0" smtClean="0"/>
            </a:br>
            <a:r>
              <a:rPr lang="en-US" sz="5400" dirty="0" smtClean="0"/>
              <a:t>-  Restriction </a:t>
            </a:r>
            <a:r>
              <a:rPr lang="en-US" sz="5400" dirty="0"/>
              <a:t>on the role played by the </a:t>
            </a:r>
            <a:r>
              <a:rPr lang="en-US" sz="5400" dirty="0" smtClean="0"/>
              <a:t>State </a:t>
            </a:r>
            <a:endParaRPr lang="es-ES" sz="5400" dirty="0"/>
          </a:p>
        </p:txBody>
      </p:sp>
      <p:sp>
        <p:nvSpPr>
          <p:cNvPr id="3" name="2 Elipse"/>
          <p:cNvSpPr/>
          <p:nvPr/>
        </p:nvSpPr>
        <p:spPr>
          <a:xfrm>
            <a:off x="8100392" y="2564904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8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11266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322714"/>
          </a:xfrm>
        </p:spPr>
        <p:txBody>
          <a:bodyPr/>
          <a:lstStyle/>
          <a:p>
            <a:pPr algn="l"/>
            <a:r>
              <a:rPr lang="es-ES" dirty="0" err="1" smtClean="0"/>
              <a:t>Predominant</a:t>
            </a:r>
            <a:r>
              <a:rPr lang="es-ES" dirty="0" smtClean="0"/>
              <a:t> set of </a:t>
            </a:r>
            <a:r>
              <a:rPr lang="es-ES" dirty="0" err="1" smtClean="0"/>
              <a:t>beliefs</a:t>
            </a:r>
            <a:r>
              <a:rPr lang="es-ES" dirty="0" smtClean="0"/>
              <a:t> in US (Hernández, Jorge:2010,2015):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-</a:t>
            </a:r>
            <a:r>
              <a:rPr lang="en-US" dirty="0"/>
              <a:t> M</a:t>
            </a:r>
            <a:r>
              <a:rPr lang="en-US" dirty="0" smtClean="0"/>
              <a:t>arket </a:t>
            </a:r>
            <a:r>
              <a:rPr lang="en-US" dirty="0"/>
              <a:t>and </a:t>
            </a:r>
            <a:r>
              <a:rPr lang="en-US" dirty="0" smtClean="0"/>
              <a:t>competition: fundamental </a:t>
            </a:r>
            <a:r>
              <a:rPr lang="en-US" dirty="0"/>
              <a:t>role </a:t>
            </a:r>
            <a:r>
              <a:rPr lang="en-US" dirty="0" smtClean="0"/>
              <a:t>regulation </a:t>
            </a:r>
            <a:r>
              <a:rPr lang="en-US" dirty="0"/>
              <a:t>of social </a:t>
            </a:r>
            <a:r>
              <a:rPr lang="en-US" dirty="0" smtClean="0"/>
              <a:t>relations</a:t>
            </a:r>
            <a:br>
              <a:rPr lang="en-US" dirty="0" smtClean="0"/>
            </a:br>
            <a:r>
              <a:rPr lang="en-US" dirty="0" smtClean="0"/>
              <a:t>- Strong belief: US: chosen people…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C</a:t>
            </a:r>
            <a:r>
              <a:rPr lang="en-US" dirty="0" smtClean="0"/>
              <a:t>onservatism </a:t>
            </a:r>
            <a:r>
              <a:rPr lang="en-US" dirty="0"/>
              <a:t>thrives in the United States within a liberal </a:t>
            </a:r>
            <a:r>
              <a:rPr lang="en-US" dirty="0" smtClean="0"/>
              <a:t>matrix </a:t>
            </a:r>
            <a:endParaRPr lang="es-ES" dirty="0"/>
          </a:p>
        </p:txBody>
      </p:sp>
      <p:sp>
        <p:nvSpPr>
          <p:cNvPr id="3" name="2 Elipse"/>
          <p:cNvSpPr/>
          <p:nvPr/>
        </p:nvSpPr>
        <p:spPr>
          <a:xfrm>
            <a:off x="7956376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9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318807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287</Words>
  <Application>Microsoft Office PowerPoint</Application>
  <PresentationFormat>Presentación en pantalla (4:3)</PresentationFormat>
  <Paragraphs>57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1_Tema de Office</vt:lpstr>
      <vt:lpstr> The representation of Cuba in The New York Times after December 17, 2014 (17D) </vt:lpstr>
      <vt:lpstr>December 17, 2014 (17D)</vt:lpstr>
      <vt:lpstr>December 17, 2014 (17D)</vt:lpstr>
      <vt:lpstr>Historical representation of Cuba in US mainstream media:  highly controversial or blatant misrepresentation. </vt:lpstr>
      <vt:lpstr>Various factors influence discourse building, i.e., context of bilateral relations + social subjectivity (ideology, beliefs…)</vt:lpstr>
      <vt:lpstr>Bilateral relations historically : CONFLICT</vt:lpstr>
      <vt:lpstr>Predominant set of beliefs in US (Hernández, Jorge:2010,2015):  -“Capitalism is the ultimate system” - Liberalism - Individualism - Emphasis on private property </vt:lpstr>
      <vt:lpstr>Predominant set of beliefs in US (Hernández, Jorge:2010,2015):  -  Messianic attitude -  Manifest destiny -  Restriction on the role played by the State </vt:lpstr>
      <vt:lpstr>Predominant set of beliefs in US (Hernández, Jorge:2010,2015):  - Market and competition: fundamental role regulation of social relations - Strong belief: US: chosen people… - Conservatism thrives in the United States within a liberal matrix </vt:lpstr>
      <vt:lpstr>NYT / 190 articles on Cuba / first year after 17D</vt:lpstr>
      <vt:lpstr>CDA (PhD inspired by van Dijk + Thompson)  Dimensions   Parameters</vt:lpstr>
      <vt:lpstr>Topics discussed: Wide variety Two stand out: - Blockade harm (-) - «Dissidents» (+)</vt:lpstr>
      <vt:lpstr>Image on Cuban domestic reality:  - Incomplete - Fragmented - Often inaccurate </vt:lpstr>
      <vt:lpstr>Discourse content: greater bilateralism, but Cuba’s arguments: isolated, fragmented, inarticulate, insufficiently elaborated, and often delegitimized</vt:lpstr>
      <vt:lpstr>Tendency to repeat and systematically deploy arguments in tune with the set of ideas described by Hernández</vt:lpstr>
      <vt:lpstr>NEW POLICY</vt:lpstr>
      <vt:lpstr>Quid pro quo </vt:lpstr>
      <vt:lpstr>Liberal conceptualizations of democracy, human rights, freedom and civil society as if they were universal</vt:lpstr>
      <vt:lpstr>Ideologically: NYT discourse in tune with set of beliefs determined by Hernández, Jorge (2010, 2015):     - Systematically, it argues that Cuba should shift to a multi-party system - The respect for individual liberties the way they are understood by predominant thought in the US</vt:lpstr>
      <vt:lpstr>Ideologically: NYT discourse in tune with set of beliefs determined by Hernández, Jorge (2010, 2015):  - Minimum State intervention in the economy  - Total freedom for the market forces</vt:lpstr>
      <vt:lpstr>Why and for what purposes does the United States change its Cuba policy now?</vt:lpstr>
      <vt:lpstr>The Cuban economy and its links with the blockade</vt:lpstr>
      <vt:lpstr>The Nationalizations </vt:lpstr>
      <vt:lpstr> CONCLUSION 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karell</dc:creator>
  <cp:lastModifiedBy>karell</cp:lastModifiedBy>
  <cp:revision>28</cp:revision>
  <dcterms:created xsi:type="dcterms:W3CDTF">2016-06-27T01:53:17Z</dcterms:created>
  <dcterms:modified xsi:type="dcterms:W3CDTF">2016-06-28T14:22:49Z</dcterms:modified>
</cp:coreProperties>
</file>