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67" r:id="rId5"/>
    <p:sldId id="268" r:id="rId6"/>
    <p:sldId id="260" r:id="rId7"/>
    <p:sldId id="261" r:id="rId8"/>
    <p:sldId id="269" r:id="rId9"/>
    <p:sldId id="262" r:id="rId10"/>
    <p:sldId id="263" r:id="rId11"/>
    <p:sldId id="264" r:id="rId12"/>
    <p:sldId id="265" r:id="rId13"/>
    <p:sldId id="266" r:id="rId14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-102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E84A3A-0E88-41C1-8FFC-6ED04092BC08}" type="datetimeFigureOut">
              <a:rPr lang="es-ES" smtClean="0"/>
              <a:t>26/06/2016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047A8D-06DE-480D-918D-CB969D135A8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8529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El 1ro de Julio del 2013, comenzaron a funcionar 124 cooperativas</a:t>
            </a:r>
            <a:r>
              <a:rPr lang="es-ES" baseline="0" dirty="0" smtClean="0"/>
              <a:t> de ellas, 112(90%) se desprendieron del sector estatal. Cfr. Periódico Juventud Rebelde, 02-07.2014. Año 49 No. 216 p.,4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1431F3-9403-4D8D-831F-8481C3F6326D}" type="slidenum">
              <a:rPr lang="es-ES" smtClean="0"/>
              <a:pPr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0739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* “Para el Che, el mayor reto de la transición socialista era precisamente: “cómo</a:t>
            </a:r>
            <a:r>
              <a:rPr lang="es-ES" baseline="0" dirty="0" smtClean="0"/>
              <a:t> transformar la propiedad colectiva individualizada en propiedad social” Cfr. Piñeiro </a:t>
            </a:r>
            <a:r>
              <a:rPr lang="es-ES" baseline="0" dirty="0" err="1" smtClean="0"/>
              <a:t>Harnecker</a:t>
            </a:r>
            <a:r>
              <a:rPr lang="es-ES" baseline="0" dirty="0" smtClean="0"/>
              <a:t>, Camila, en prólogo, al libro: </a:t>
            </a:r>
            <a:r>
              <a:rPr lang="es-ES" b="1" baseline="0" dirty="0" smtClean="0"/>
              <a:t>Cooperativas y socialismo. Una mirada desde Cuba. </a:t>
            </a:r>
            <a:r>
              <a:rPr lang="es-ES" b="0" baseline="0" dirty="0" smtClean="0"/>
              <a:t>Editorial Caminos, 2011, p., 16.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1431F3-9403-4D8D-831F-8481C3F6326D}" type="slidenum">
              <a:rPr lang="es-ES" smtClean="0"/>
              <a:pPr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590035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* “Para el Che, el mayor reto de la transición socialista era precisamente: “cómo</a:t>
            </a:r>
            <a:r>
              <a:rPr lang="es-ES" baseline="0" dirty="0" smtClean="0"/>
              <a:t> transformar la propiedad colectiva individualizada en propiedad social” Cfr. Piñeiro </a:t>
            </a:r>
            <a:r>
              <a:rPr lang="es-ES" baseline="0" dirty="0" err="1" smtClean="0"/>
              <a:t>Harnecker</a:t>
            </a:r>
            <a:r>
              <a:rPr lang="es-ES" baseline="0" dirty="0" smtClean="0"/>
              <a:t>, Camila, en prólogo, al libro: </a:t>
            </a:r>
            <a:r>
              <a:rPr lang="es-ES" b="1" baseline="0" dirty="0" smtClean="0"/>
              <a:t>Cooperativas y socialismo. Una mirada desde Cuba. </a:t>
            </a:r>
            <a:r>
              <a:rPr lang="es-ES" b="0" baseline="0" dirty="0" smtClean="0"/>
              <a:t>Editorial Caminos, 2011, p., 16.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1431F3-9403-4D8D-831F-8481C3F6326D}" type="slidenum">
              <a:rPr lang="es-ES" smtClean="0"/>
              <a:pPr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9328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11493-793A-4659-BD5D-BDC528BD2010}" type="datetimeFigureOut">
              <a:rPr lang="es-ES" smtClean="0"/>
              <a:t>26/06/2016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1D4E1-67BD-4133-AC46-241EE70746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4839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11493-793A-4659-BD5D-BDC528BD2010}" type="datetimeFigureOut">
              <a:rPr lang="es-ES" smtClean="0"/>
              <a:t>26/06/2016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1D4E1-67BD-4133-AC46-241EE70746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81676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11493-793A-4659-BD5D-BDC528BD2010}" type="datetimeFigureOut">
              <a:rPr lang="es-ES" smtClean="0"/>
              <a:t>26/06/2016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1D4E1-67BD-4133-AC46-241EE70746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17489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11493-793A-4659-BD5D-BDC528BD2010}" type="datetimeFigureOut">
              <a:rPr lang="es-ES" smtClean="0"/>
              <a:t>26/06/2016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1D4E1-67BD-4133-AC46-241EE70746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6921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11493-793A-4659-BD5D-BDC528BD2010}" type="datetimeFigureOut">
              <a:rPr lang="es-ES" smtClean="0"/>
              <a:t>26/06/2016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1D4E1-67BD-4133-AC46-241EE70746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2539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11493-793A-4659-BD5D-BDC528BD2010}" type="datetimeFigureOut">
              <a:rPr lang="es-ES" smtClean="0"/>
              <a:t>26/06/2016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1D4E1-67BD-4133-AC46-241EE70746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7354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11493-793A-4659-BD5D-BDC528BD2010}" type="datetimeFigureOut">
              <a:rPr lang="es-ES" smtClean="0"/>
              <a:t>26/06/2016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1D4E1-67BD-4133-AC46-241EE70746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27134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11493-793A-4659-BD5D-BDC528BD2010}" type="datetimeFigureOut">
              <a:rPr lang="es-ES" smtClean="0"/>
              <a:t>26/06/2016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1D4E1-67BD-4133-AC46-241EE70746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8744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11493-793A-4659-BD5D-BDC528BD2010}" type="datetimeFigureOut">
              <a:rPr lang="es-ES" smtClean="0"/>
              <a:t>26/06/2016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1D4E1-67BD-4133-AC46-241EE70746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45238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11493-793A-4659-BD5D-BDC528BD2010}" type="datetimeFigureOut">
              <a:rPr lang="es-ES" smtClean="0"/>
              <a:t>26/06/2016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1D4E1-67BD-4133-AC46-241EE70746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6170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11493-793A-4659-BD5D-BDC528BD2010}" type="datetimeFigureOut">
              <a:rPr lang="es-ES" smtClean="0"/>
              <a:t>26/06/2016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1D4E1-67BD-4133-AC46-241EE70746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7271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11493-793A-4659-BD5D-BDC528BD2010}" type="datetimeFigureOut">
              <a:rPr lang="es-ES" smtClean="0"/>
              <a:t>26/06/2016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01D4E1-67BD-4133-AC46-241EE70746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800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" sz="4000" dirty="0" smtClean="0"/>
              <a:t>COOPERATIVAS NO AGROPECUARIAS.DESAFIOS E IMPACTOS PARA EL DESEMPEÑO SOCIOPRODUCTIVO Y EL DESARROLLO LOCAL EN EL CONTEXTO DE ACTUALIZACIÓN DEL MODELO ECONÓMICO CUBANO</a:t>
            </a:r>
            <a:endParaRPr lang="es-ES" sz="4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Dr. Euclides </a:t>
            </a:r>
            <a:r>
              <a:rPr lang="es-ES" dirty="0" err="1" smtClean="0"/>
              <a:t>Catá</a:t>
            </a:r>
            <a:r>
              <a:rPr lang="es-ES" dirty="0" smtClean="0"/>
              <a:t> </a:t>
            </a:r>
            <a:r>
              <a:rPr lang="es-ES" dirty="0" err="1" smtClean="0"/>
              <a:t>Guilarte</a:t>
            </a:r>
            <a:r>
              <a:rPr lang="es-ES" dirty="0" smtClean="0"/>
              <a:t>. Departamento de Sociología. UH</a:t>
            </a:r>
          </a:p>
          <a:p>
            <a:r>
              <a:rPr lang="es-ES" dirty="0" err="1" smtClean="0"/>
              <a:t>Msc</a:t>
            </a:r>
            <a:r>
              <a:rPr lang="es-ES" dirty="0" smtClean="0"/>
              <a:t>. </a:t>
            </a:r>
            <a:r>
              <a:rPr lang="es-ES" dirty="0" err="1" smtClean="0"/>
              <a:t>Osnaide</a:t>
            </a:r>
            <a:r>
              <a:rPr lang="es-ES" dirty="0" smtClean="0"/>
              <a:t> Izquierdo Quintana. Departamento de Sociología de la UH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761249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HAY MARCADAS DIFERENCIAS ENTRE LAS COOPERATIVAS INDUCIDAS, DESDE LO ESTATAL, Y AQUELLAS UNIONES DE TRABAJADORES QUE HAN GESTIONADO ESTA NUEVA FORMA DE PROPIEDAD. EN LAS PRIMERAS ES LIMITADO EL PRINCIPIO DE VOLUNTARIEDAD.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728822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PLAN-MERCADO-PRECIO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SE DAN REGULARIDADES GENERALES COMO:</a:t>
            </a:r>
          </a:p>
          <a:p>
            <a:r>
              <a:rPr lang="es-ES" dirty="0" smtClean="0"/>
              <a:t>PRECIO DE LAS MATERIAS PRIMAS, FALTA DE MERCADO MAYORISTA, POLÍTICA IMPOSITIVA: ARRENDAMIENTO, INTERÉS FISCAL, </a:t>
            </a:r>
          </a:p>
          <a:p>
            <a:r>
              <a:rPr lang="es-ES" dirty="0" smtClean="0"/>
              <a:t>QUE HACE QUE LOS PRECIOS DE LOS PRODUCTOS SEAN ELEVADOS, AUNQUE SE RECONOCE UN MEJORAMIENTO DE LA CALIDAD DE LA OFERTA.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537957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 MIRADA HACIA LAS COOPERATIVAS SE HACE HACIA LA GESTIÓN INTERNA Y NO AL IMPACTO QUE TIENE EN SU ENTORNO, AL DESARROLLO LOCAL Y AL PROCESO DE APROPIACIÓN COLECTIVA QUE DEBE PRIMAR EN ESTE MODELO</a:t>
            </a:r>
            <a:r>
              <a:rPr lang="es-ES" dirty="0" smtClean="0"/>
              <a:t>.</a:t>
            </a:r>
          </a:p>
          <a:p>
            <a:r>
              <a:rPr lang="es-ES" dirty="0" smtClean="0"/>
              <a:t>LA IDEA ES QUE NO SE MAXIMICE LA PROPIEDAD COLECTIVA INDIVIDUALIZADA*</a:t>
            </a:r>
            <a:endParaRPr lang="en-U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1804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 MIRADA HACIA LAS COOPERATIVAS SE HACE HACIA LA GESTIÓN INTERNA Y NO AL IMPACTO QUE TIENE EN SU ENTORNO, AL DESARROLLO LOCAL Y AL PROCESO DE APROPIACIÓN COLECTIVA QUE DEBE PRIMAR EN ESTE MODELO</a:t>
            </a:r>
            <a:r>
              <a:rPr lang="es-ES" dirty="0" smtClean="0"/>
              <a:t>.</a:t>
            </a:r>
          </a:p>
          <a:p>
            <a:r>
              <a:rPr lang="es-ES" dirty="0" smtClean="0"/>
              <a:t>LA IDEA ES QUE NO SE MAXIMICE LA PROPIEDAD COLECTIVA INDIVIDUALIZADA*</a:t>
            </a:r>
            <a:endParaRPr lang="en-U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80727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PRESENTACIÓN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Aspecto novedoso en el proceso de actualización del Modelo Económico Cubano.</a:t>
            </a:r>
          </a:p>
          <a:p>
            <a:r>
              <a:rPr lang="es-ES" dirty="0" smtClean="0"/>
              <a:t>Los vínculos entre los actores económicos y el proceso </a:t>
            </a:r>
            <a:r>
              <a:rPr lang="es-ES" dirty="0" err="1" smtClean="0"/>
              <a:t>socioproductivo</a:t>
            </a:r>
            <a:r>
              <a:rPr lang="es-ES" dirty="0" smtClean="0"/>
              <a:t>.</a:t>
            </a:r>
          </a:p>
          <a:p>
            <a:r>
              <a:rPr lang="es-ES" dirty="0" smtClean="0"/>
              <a:t>La gestión de la propiedad y de la fuerza de trabajo</a:t>
            </a:r>
          </a:p>
          <a:p>
            <a:r>
              <a:rPr lang="es-ES" dirty="0" smtClean="0"/>
              <a:t>Las contradicciones en los procesos de reforma y actualización y del modelo económico y el vínculo entre centralización descentralización</a:t>
            </a:r>
          </a:p>
          <a:p>
            <a:r>
              <a:rPr lang="es-ES" dirty="0" smtClean="0"/>
              <a:t>Las lógicas organizativas y el desarrollo local.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71048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Contexto</a:t>
            </a:r>
            <a:r>
              <a:rPr lang="en-US" b="1" dirty="0" smtClean="0"/>
              <a:t> </a:t>
            </a:r>
            <a:r>
              <a:rPr lang="en-US" b="1" dirty="0" err="1"/>
              <a:t>N</a:t>
            </a:r>
            <a:r>
              <a:rPr lang="en-US" b="1" dirty="0" err="1" smtClean="0"/>
              <a:t>acional</a:t>
            </a:r>
            <a:endParaRPr lang="es-E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ES" dirty="0"/>
          </a:p>
          <a:p>
            <a:pPr algn="just"/>
            <a:r>
              <a:rPr lang="es-DO" dirty="0"/>
              <a:t> Las últimas 3 décadas han constituido uno de los períodos más dinámicos de la sociedad cubana. Los procesos de reestructuración económica y de reordenamiento laboral han generado o profundizado dinámicas sociales y organizativas que tienen un fuerte impacto en la estructura social y económica </a:t>
            </a:r>
            <a:r>
              <a:rPr lang="es-DO" dirty="0"/>
              <a:t>.</a:t>
            </a:r>
          </a:p>
          <a:p>
            <a:pPr algn="just"/>
            <a:r>
              <a:rPr lang="es-DO" dirty="0"/>
              <a:t>Propuesta para la </a:t>
            </a:r>
            <a:r>
              <a:rPr lang="es-ES" dirty="0"/>
              <a:t>actualización </a:t>
            </a:r>
            <a:r>
              <a:rPr lang="es-DO" dirty="0"/>
              <a:t>: Implementación  de los Lineamientos de la Política Económica y Social del PCC con nuevas formas de </a:t>
            </a:r>
            <a:r>
              <a:rPr lang="es-ES" dirty="0"/>
              <a:t>gestión </a:t>
            </a:r>
            <a:r>
              <a:rPr lang="es-ES" dirty="0"/>
              <a:t>, como las COOPERATIVAS.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5201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Cooperativa</a:t>
            </a:r>
            <a:r>
              <a:rPr lang="en-US" b="1" dirty="0" smtClean="0"/>
              <a:t> en Cuba</a:t>
            </a:r>
            <a:endParaRPr lang="es-E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DO" dirty="0"/>
              <a:t>Lineamiento 25: </a:t>
            </a:r>
            <a:r>
              <a:rPr lang="es-DO" dirty="0"/>
              <a:t>la define como una forma socialista de propiedad </a:t>
            </a:r>
            <a:r>
              <a:rPr lang="es-DO" dirty="0"/>
              <a:t>colectiva, </a:t>
            </a:r>
            <a:r>
              <a:rPr lang="es-DO" dirty="0"/>
              <a:t>que en diferentes </a:t>
            </a:r>
            <a:r>
              <a:rPr lang="es-DO" dirty="0"/>
              <a:t>sectores, </a:t>
            </a:r>
            <a:r>
              <a:rPr lang="es-DO" dirty="0"/>
              <a:t>constituyen una organización económica con personalidad jurídica y patrimonio </a:t>
            </a:r>
            <a:r>
              <a:rPr lang="es-DO" dirty="0"/>
              <a:t>propio, </a:t>
            </a:r>
            <a:r>
              <a:rPr lang="es-DO" dirty="0"/>
              <a:t>integradas por personas que se asocian aportando bienes o trabajo, con la finalidad de producir y prestar servicios útiles a la sociedad y asumen </a:t>
            </a:r>
            <a:r>
              <a:rPr lang="es-DO" dirty="0"/>
              <a:t>todos sus </a:t>
            </a:r>
            <a:r>
              <a:rPr lang="es-DO" dirty="0"/>
              <a:t>gastos </a:t>
            </a:r>
            <a:r>
              <a:rPr lang="es-DO" dirty="0"/>
              <a:t> con sus ingresos.</a:t>
            </a:r>
            <a:endParaRPr lang="es-DO" dirty="0"/>
          </a:p>
        </p:txBody>
      </p:sp>
    </p:spTree>
    <p:extLst>
      <p:ext uri="{BB962C8B-B14F-4D97-AF65-F5344CB8AC3E}">
        <p14:creationId xmlns:p14="http://schemas.microsoft.com/office/powerpoint/2010/main" val="54165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Dependen</a:t>
            </a:r>
            <a:r>
              <a:rPr lang="en-US" b="1" dirty="0" smtClean="0"/>
              <a:t> de</a:t>
            </a:r>
            <a:endParaRPr lang="es-E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DO" dirty="0" smtClean="0"/>
              <a:t>Niveles </a:t>
            </a:r>
            <a:r>
              <a:rPr lang="es-DO" dirty="0"/>
              <a:t>de descentralización respecto a los organismos de la administración central y la centralización </a:t>
            </a:r>
            <a:endParaRPr lang="es-DO" dirty="0" smtClean="0"/>
          </a:p>
          <a:p>
            <a:r>
              <a:rPr lang="es-DO" dirty="0" smtClean="0"/>
              <a:t>El </a:t>
            </a:r>
            <a:r>
              <a:rPr lang="es-DO" dirty="0"/>
              <a:t>verticalismo de las estructuras y presupuestos organizativos de estos procesos </a:t>
            </a:r>
            <a:r>
              <a:rPr lang="es-DO" dirty="0" smtClean="0"/>
              <a:t>de  actualización</a:t>
            </a:r>
          </a:p>
          <a:p>
            <a:r>
              <a:rPr lang="es-DO" dirty="0" smtClean="0"/>
              <a:t>De que tipo de </a:t>
            </a:r>
            <a:r>
              <a:rPr lang="es-ES" dirty="0"/>
              <a:t>gestión </a:t>
            </a:r>
            <a:r>
              <a:rPr lang="es-DO" dirty="0" smtClean="0"/>
              <a:t>cooperativa hablamos y queremos en Cuba.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1727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Las </a:t>
            </a:r>
            <a:r>
              <a:rPr lang="en-US" b="1" dirty="0" err="1" smtClean="0"/>
              <a:t>incertidumbres</a:t>
            </a:r>
            <a:r>
              <a:rPr lang="en-US" b="1" dirty="0" smtClean="0"/>
              <a:t> </a:t>
            </a:r>
            <a:endParaRPr lang="es-E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47528" y="1340768"/>
            <a:ext cx="8229600" cy="5069160"/>
          </a:xfrm>
        </p:spPr>
        <p:txBody>
          <a:bodyPr>
            <a:noAutofit/>
          </a:bodyPr>
          <a:lstStyle/>
          <a:p>
            <a:r>
              <a:rPr lang="en-US" sz="2500" dirty="0" err="1"/>
              <a:t>Existe</a:t>
            </a:r>
            <a:r>
              <a:rPr lang="en-US" sz="2500" dirty="0"/>
              <a:t> un </a:t>
            </a:r>
            <a:r>
              <a:rPr lang="en-US" sz="2500" dirty="0" err="1"/>
              <a:t>marco</a:t>
            </a:r>
            <a:r>
              <a:rPr lang="en-US" sz="2500" dirty="0"/>
              <a:t> legal </a:t>
            </a:r>
            <a:r>
              <a:rPr lang="en-US" sz="2500" dirty="0" err="1"/>
              <a:t>pero</a:t>
            </a:r>
            <a:r>
              <a:rPr lang="en-US" sz="2500" dirty="0"/>
              <a:t> </a:t>
            </a:r>
            <a:r>
              <a:rPr lang="en-US" sz="2500" dirty="0" err="1"/>
              <a:t>falta</a:t>
            </a:r>
            <a:r>
              <a:rPr lang="en-US" sz="2500" dirty="0"/>
              <a:t> la </a:t>
            </a:r>
            <a:r>
              <a:rPr lang="en-US" sz="2500" dirty="0" err="1"/>
              <a:t>Ley</a:t>
            </a:r>
            <a:r>
              <a:rPr lang="en-US" sz="2500" dirty="0"/>
              <a:t> General de </a:t>
            </a:r>
            <a:r>
              <a:rPr lang="en-US" sz="2500" dirty="0" err="1"/>
              <a:t>Cooperativas</a:t>
            </a:r>
            <a:r>
              <a:rPr lang="en-US" sz="2500" dirty="0"/>
              <a:t>.</a:t>
            </a:r>
          </a:p>
          <a:p>
            <a:pPr>
              <a:buNone/>
            </a:pPr>
            <a:r>
              <a:rPr lang="en-US" sz="2500" dirty="0"/>
              <a:t> </a:t>
            </a:r>
            <a:r>
              <a:rPr lang="en-US" sz="2500" b="1" i="1" dirty="0"/>
              <a:t>Hay </a:t>
            </a:r>
            <a:r>
              <a:rPr lang="en-US" sz="2500" b="1" i="1" dirty="0" err="1"/>
              <a:t>incertidumbre</a:t>
            </a:r>
            <a:r>
              <a:rPr lang="en-US" sz="2500" b="1" i="1" dirty="0"/>
              <a:t> en:</a:t>
            </a:r>
            <a:endParaRPr lang="es-ES" sz="2500" dirty="0"/>
          </a:p>
          <a:p>
            <a:pPr algn="ctr"/>
            <a:r>
              <a:rPr lang="es-ES" sz="2500" dirty="0"/>
              <a:t> ¿</a:t>
            </a:r>
            <a:r>
              <a:rPr lang="es-ES" sz="2500" dirty="0"/>
              <a:t>Pudiera constituirse en una alternativa que solvente uno de los problemas fundamentales que históricamente ha arrastrado el modelo económico socialista cubano respecto a la propiedad social y el sentido de pertenencia de los trabajadores? </a:t>
            </a:r>
            <a:r>
              <a:rPr lang="es-ES" sz="2500" dirty="0"/>
              <a:t>Gestión </a:t>
            </a:r>
            <a:r>
              <a:rPr lang="en-US" sz="2500" dirty="0"/>
              <a:t>de la </a:t>
            </a:r>
            <a:r>
              <a:rPr lang="en-US" sz="2500" dirty="0" err="1"/>
              <a:t>propiedad</a:t>
            </a:r>
            <a:endParaRPr lang="en-US" sz="2500" dirty="0"/>
          </a:p>
          <a:p>
            <a:r>
              <a:rPr lang="es-ES" sz="2500" dirty="0"/>
              <a:t> ¿Pudiera </a:t>
            </a:r>
            <a:r>
              <a:rPr lang="es-ES" sz="2500" dirty="0"/>
              <a:t>constituirse en una opción de empleo alternativa y significativa dentro del modelo económico cubano? </a:t>
            </a:r>
            <a:r>
              <a:rPr lang="es-ES" sz="2500" dirty="0"/>
              <a:t>Gestión de la fuerza de trabajo</a:t>
            </a:r>
          </a:p>
          <a:p>
            <a:r>
              <a:rPr lang="es-ES" sz="2500" dirty="0"/>
              <a:t>¿ Existen condiciones  económicas financieras, que a nivel micro y macroeconómico permitan un funcionamiento eficiente de esta modalidad. Gestión económica financiera</a:t>
            </a:r>
          </a:p>
          <a:p>
            <a:endParaRPr lang="es-ES" sz="2500" dirty="0"/>
          </a:p>
          <a:p>
            <a:endParaRPr lang="en-US" sz="25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11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b="1" dirty="0" smtClean="0"/>
              <a:t>Gestión de la fuerza de trabajo</a:t>
            </a:r>
            <a:endParaRPr lang="es-VE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VE" sz="2500" dirty="0"/>
              <a:t>¿Pudiera constituirse el modelo cooperativo en una contrapartida a la empresa estatal</a:t>
            </a:r>
            <a:r>
              <a:rPr lang="es-VE" sz="2500" dirty="0"/>
              <a:t>?</a:t>
            </a:r>
          </a:p>
          <a:p>
            <a:pPr algn="just"/>
            <a:r>
              <a:rPr lang="es-VE" sz="2500" dirty="0"/>
              <a:t> </a:t>
            </a:r>
            <a:r>
              <a:rPr lang="es-VE" sz="2500" dirty="0"/>
              <a:t>¿Qué nuevas dinámicas de acceso e inserción en el mercado de trabajo pudieran generar estas alternativas? </a:t>
            </a:r>
            <a:endParaRPr lang="es-VE" sz="2500" dirty="0"/>
          </a:p>
          <a:p>
            <a:pPr algn="just"/>
            <a:r>
              <a:rPr lang="es-VE" sz="2500" dirty="0"/>
              <a:t>¿</a:t>
            </a:r>
            <a:r>
              <a:rPr lang="es-VE" sz="2500" dirty="0"/>
              <a:t>Se ha estructurado algún marco regulatorio que permita organizar o controlar los procesos del mercado de trabajo en función de estas nuevas cooperativas y sus características en tanto modelo de gestión económica y por ende de fuerza de trabajo?</a:t>
            </a:r>
          </a:p>
        </p:txBody>
      </p:sp>
    </p:spTree>
    <p:extLst>
      <p:ext uri="{BB962C8B-B14F-4D97-AF65-F5344CB8AC3E}">
        <p14:creationId xmlns:p14="http://schemas.microsoft.com/office/powerpoint/2010/main" val="330626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Gestión económica-financiera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19536" y="1844825"/>
            <a:ext cx="8229600" cy="4525963"/>
          </a:xfrm>
        </p:spPr>
        <p:txBody>
          <a:bodyPr/>
          <a:lstStyle/>
          <a:p>
            <a:r>
              <a:rPr lang="es-ES" dirty="0" smtClean="0"/>
              <a:t>Desde lo macro. ¿Existen condiciones y mecanismos estructurales para el funcionamiento de esta forma de gestión?</a:t>
            </a:r>
          </a:p>
          <a:p>
            <a:r>
              <a:rPr lang="es-ES" dirty="0" smtClean="0"/>
              <a:t>Desde lo micro. ¿Existen condiciones internas para el manejo eficiente de la gestión económica-financiera?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8672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CONCLUSIONES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LAS COOPERATIVAS NO AGROPECUARIAS CONSTITUYEN UN MODELO DE GESTIÓN COHERENTE CON LOS PRINCIPIOS DEL SOCIALISMO</a:t>
            </a:r>
            <a:r>
              <a:rPr lang="es-ES" dirty="0" smtClean="0"/>
              <a:t>.</a:t>
            </a:r>
            <a:endParaRPr lang="en-US" dirty="0" smtClean="0"/>
          </a:p>
          <a:p>
            <a:r>
              <a:rPr lang="es-ES" dirty="0" smtClean="0"/>
              <a:t>EN LA COYUNTURA ACTUAL, SE MUEVEN ENTRE LA LÓGICA DE UNA CULTURA  HISTÓRICA-CENTRALISTA  Y LAS TENDENCIAS QUE DESDE LA BASE VAN GENERANDO UNA NUEVA FORMA DE PARTICIPACIÓN, APROPIACIÓN Y GESTIÓN DE LOS RESULTADOS DEL TRABAJO.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6578872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909</Words>
  <Application>Microsoft Office PowerPoint</Application>
  <PresentationFormat>Panorámica</PresentationFormat>
  <Paragraphs>51</Paragraphs>
  <Slides>13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Tema de Office</vt:lpstr>
      <vt:lpstr>COOPERATIVAS NO AGROPECUARIAS.DESAFIOS E IMPACTOS PARA EL DESEMPEÑO SOCIOPRODUCTIVO Y EL DESARROLLO LOCAL EN EL CONTEXTO DE ACTUALIZACIÓN DEL MODELO ECONÓMICO CUBANO</vt:lpstr>
      <vt:lpstr>PRESENTACIÓN</vt:lpstr>
      <vt:lpstr>Contexto Nacional</vt:lpstr>
      <vt:lpstr>Cooperativa en Cuba</vt:lpstr>
      <vt:lpstr>Dependen de</vt:lpstr>
      <vt:lpstr>Las incertidumbres </vt:lpstr>
      <vt:lpstr>Gestión de la fuerza de trabajo</vt:lpstr>
      <vt:lpstr>Gestión económica-financiera</vt:lpstr>
      <vt:lpstr>CONCLUSIONES</vt:lpstr>
      <vt:lpstr>Presentación de PowerPoint</vt:lpstr>
      <vt:lpstr>PLAN-MERCADO-PRECIO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COOPERATIVAS NO AGROPECUARIAS.DESAFIOS E IMPACTOS PARA EL DESEMPEÑO SOCIOPRODUCTIVO Y EL DESARROLLO LOCAL EN EL CONTEXTO DE ACTUALIZACIÓN DEL MODELO ECONÓMICO CUBANO</dc:title>
  <dc:creator>Frank</dc:creator>
  <cp:lastModifiedBy>Frank</cp:lastModifiedBy>
  <cp:revision>9</cp:revision>
  <dcterms:created xsi:type="dcterms:W3CDTF">2016-06-26T04:26:26Z</dcterms:created>
  <dcterms:modified xsi:type="dcterms:W3CDTF">2016-06-26T05:39:29Z</dcterms:modified>
</cp:coreProperties>
</file>